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notesSlides/notesSlide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7.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8.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9.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60" r:id="rId4"/>
  </p:sldMasterIdLst>
  <p:notesMasterIdLst>
    <p:notesMasterId r:id="rId108"/>
  </p:notesMasterIdLst>
  <p:handoutMasterIdLst>
    <p:handoutMasterId r:id="rId109"/>
  </p:handoutMasterIdLst>
  <p:sldIdLst>
    <p:sldId id="825" r:id="rId5"/>
    <p:sldId id="944" r:id="rId6"/>
    <p:sldId id="908" r:id="rId7"/>
    <p:sldId id="910" r:id="rId8"/>
    <p:sldId id="911" r:id="rId9"/>
    <p:sldId id="906" r:id="rId10"/>
    <p:sldId id="849" r:id="rId11"/>
    <p:sldId id="946" r:id="rId12"/>
    <p:sldId id="885" r:id="rId13"/>
    <p:sldId id="916" r:id="rId14"/>
    <p:sldId id="917" r:id="rId15"/>
    <p:sldId id="886" r:id="rId16"/>
    <p:sldId id="838" r:id="rId17"/>
    <p:sldId id="912" r:id="rId18"/>
    <p:sldId id="913" r:id="rId19"/>
    <p:sldId id="914" r:id="rId20"/>
    <p:sldId id="915" r:id="rId21"/>
    <p:sldId id="831" r:id="rId22"/>
    <p:sldId id="832" r:id="rId23"/>
    <p:sldId id="833" r:id="rId24"/>
    <p:sldId id="834" r:id="rId25"/>
    <p:sldId id="835" r:id="rId26"/>
    <p:sldId id="836" r:id="rId27"/>
    <p:sldId id="818" r:id="rId28"/>
    <p:sldId id="888" r:id="rId29"/>
    <p:sldId id="803" r:id="rId30"/>
    <p:sldId id="882" r:id="rId31"/>
    <p:sldId id="820" r:id="rId32"/>
    <p:sldId id="918" r:id="rId33"/>
    <p:sldId id="855" r:id="rId34"/>
    <p:sldId id="821" r:id="rId35"/>
    <p:sldId id="822" r:id="rId36"/>
    <p:sldId id="823" r:id="rId37"/>
    <p:sldId id="824" r:id="rId38"/>
    <p:sldId id="810" r:id="rId39"/>
    <p:sldId id="808" r:id="rId40"/>
    <p:sldId id="829" r:id="rId41"/>
    <p:sldId id="830" r:id="rId42"/>
    <p:sldId id="887" r:id="rId43"/>
    <p:sldId id="839" r:id="rId44"/>
    <p:sldId id="938" r:id="rId45"/>
    <p:sldId id="867" r:id="rId46"/>
    <p:sldId id="892" r:id="rId47"/>
    <p:sldId id="893" r:id="rId48"/>
    <p:sldId id="943" r:id="rId49"/>
    <p:sldId id="863" r:id="rId50"/>
    <p:sldId id="894" r:id="rId51"/>
    <p:sldId id="895" r:id="rId52"/>
    <p:sldId id="896" r:id="rId53"/>
    <p:sldId id="897" r:id="rId54"/>
    <p:sldId id="898" r:id="rId55"/>
    <p:sldId id="899" r:id="rId56"/>
    <p:sldId id="900" r:id="rId57"/>
    <p:sldId id="901" r:id="rId58"/>
    <p:sldId id="931" r:id="rId59"/>
    <p:sldId id="932" r:id="rId60"/>
    <p:sldId id="934" r:id="rId61"/>
    <p:sldId id="939" r:id="rId62"/>
    <p:sldId id="868" r:id="rId63"/>
    <p:sldId id="878" r:id="rId64"/>
    <p:sldId id="880" r:id="rId65"/>
    <p:sldId id="877" r:id="rId66"/>
    <p:sldId id="876" r:id="rId67"/>
    <p:sldId id="879" r:id="rId68"/>
    <p:sldId id="854" r:id="rId69"/>
    <p:sldId id="848" r:id="rId70"/>
    <p:sldId id="942" r:id="rId71"/>
    <p:sldId id="936" r:id="rId72"/>
    <p:sldId id="937" r:id="rId73"/>
    <p:sldId id="940" r:id="rId74"/>
    <p:sldId id="919" r:id="rId75"/>
    <p:sldId id="921" r:id="rId76"/>
    <p:sldId id="922" r:id="rId77"/>
    <p:sldId id="923" r:id="rId78"/>
    <p:sldId id="874" r:id="rId79"/>
    <p:sldId id="924" r:id="rId80"/>
    <p:sldId id="925" r:id="rId81"/>
    <p:sldId id="926" r:id="rId82"/>
    <p:sldId id="945" r:id="rId83"/>
    <p:sldId id="927" r:id="rId84"/>
    <p:sldId id="903" r:id="rId85"/>
    <p:sldId id="907" r:id="rId86"/>
    <p:sldId id="281" r:id="rId87"/>
    <p:sldId id="282" r:id="rId88"/>
    <p:sldId id="283" r:id="rId89"/>
    <p:sldId id="284" r:id="rId90"/>
    <p:sldId id="285" r:id="rId91"/>
    <p:sldId id="286" r:id="rId92"/>
    <p:sldId id="287" r:id="rId93"/>
    <p:sldId id="288" r:id="rId94"/>
    <p:sldId id="289" r:id="rId95"/>
    <p:sldId id="297" r:id="rId96"/>
    <p:sldId id="298" r:id="rId97"/>
    <p:sldId id="299" r:id="rId98"/>
    <p:sldId id="290" r:id="rId99"/>
    <p:sldId id="320" r:id="rId100"/>
    <p:sldId id="296" r:id="rId101"/>
    <p:sldId id="300" r:id="rId102"/>
    <p:sldId id="301" r:id="rId103"/>
    <p:sldId id="302" r:id="rId104"/>
    <p:sldId id="929" r:id="rId105"/>
    <p:sldId id="930" r:id="rId106"/>
    <p:sldId id="941" r:id="rId10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7FF"/>
    <a:srgbClr val="4F2683"/>
    <a:srgbClr val="BDD7EE"/>
    <a:srgbClr val="DDDDDD"/>
    <a:srgbClr val="FFFFD6"/>
    <a:srgbClr val="FFFF99"/>
    <a:srgbClr val="990099"/>
    <a:srgbClr val="00D1CC"/>
    <a:srgbClr val="FFCC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6940" autoAdjust="0"/>
  </p:normalViewPr>
  <p:slideViewPr>
    <p:cSldViewPr>
      <p:cViewPr varScale="1">
        <p:scale>
          <a:sx n="115" d="100"/>
          <a:sy n="115" d="100"/>
        </p:scale>
        <p:origin x="432" y="108"/>
      </p:cViewPr>
      <p:guideLst>
        <p:guide orient="horz" pos="2160"/>
        <p:guide pos="3840"/>
      </p:guideLst>
    </p:cSldViewPr>
  </p:slideViewPr>
  <p:notesTextViewPr>
    <p:cViewPr>
      <p:scale>
        <a:sx n="1" d="1"/>
        <a:sy n="1" d="1"/>
      </p:scale>
      <p:origin x="0" y="0"/>
    </p:cViewPr>
  </p:notesTextViewPr>
  <p:sorterViewPr>
    <p:cViewPr>
      <p:scale>
        <a:sx n="130" d="100"/>
        <a:sy n="130" d="100"/>
      </p:scale>
      <p:origin x="0" y="-36288"/>
    </p:cViewPr>
  </p:sorterViewPr>
  <p:notesViewPr>
    <p:cSldViewPr snapToGrid="0">
      <p:cViewPr varScale="1">
        <p:scale>
          <a:sx n="66" d="100"/>
          <a:sy n="66" d="100"/>
        </p:scale>
        <p:origin x="0" y="0"/>
      </p:cViewPr>
      <p:guideLst/>
    </p:cSldViewPr>
  </p:notesViewPr>
  <p:gridSpacing cx="36576" cy="36576"/>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C692F24-7C20-44DA-94D3-F2BE64F7A4E6}" type="datetimeFigureOut">
              <a:rPr lang="en-US" smtClean="0"/>
              <a:t>7/16/2019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A334BC3-0289-4B2F-806D-E337B6AE994D}" type="slidenum">
              <a:rPr lang="en-US" smtClean="0"/>
              <a:t>‹#›</a:t>
            </a:fld>
            <a:endParaRPr lang="en-US"/>
          </a:p>
        </p:txBody>
      </p:sp>
    </p:spTree>
    <p:extLst>
      <p:ext uri="{BB962C8B-B14F-4D97-AF65-F5344CB8AC3E}">
        <p14:creationId xmlns:p14="http://schemas.microsoft.com/office/powerpoint/2010/main" val="3212974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718EB34-8C58-4308-857D-0C3FFA42EB98}" type="datetimeFigureOut">
              <a:rPr lang="en-US" smtClean="0"/>
              <a:t>7/15/2019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6F6470E-C3A5-46A1-BB3D-9F197B4FE4D8}" type="slidenum">
              <a:rPr lang="en-US" smtClean="0"/>
              <a:t>‹#›</a:t>
            </a:fld>
            <a:endParaRPr lang="en-US"/>
          </a:p>
        </p:txBody>
      </p:sp>
    </p:spTree>
    <p:extLst>
      <p:ext uri="{BB962C8B-B14F-4D97-AF65-F5344CB8AC3E}">
        <p14:creationId xmlns:p14="http://schemas.microsoft.com/office/powerpoint/2010/main" val="893140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6470E-C3A5-46A1-BB3D-9F197B4FE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23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6470E-C3A5-46A1-BB3D-9F197B4FE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54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35</a:t>
            </a:fld>
            <a:endParaRPr lang="en-US"/>
          </a:p>
        </p:txBody>
      </p:sp>
    </p:spTree>
    <p:extLst>
      <p:ext uri="{BB962C8B-B14F-4D97-AF65-F5344CB8AC3E}">
        <p14:creationId xmlns:p14="http://schemas.microsoft.com/office/powerpoint/2010/main" val="2671370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36</a:t>
            </a:fld>
            <a:endParaRPr lang="en-US"/>
          </a:p>
        </p:txBody>
      </p:sp>
    </p:spTree>
    <p:extLst>
      <p:ext uri="{BB962C8B-B14F-4D97-AF65-F5344CB8AC3E}">
        <p14:creationId xmlns:p14="http://schemas.microsoft.com/office/powerpoint/2010/main" val="3772005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37</a:t>
            </a:fld>
            <a:endParaRPr lang="en-US"/>
          </a:p>
        </p:txBody>
      </p:sp>
    </p:spTree>
    <p:extLst>
      <p:ext uri="{BB962C8B-B14F-4D97-AF65-F5344CB8AC3E}">
        <p14:creationId xmlns:p14="http://schemas.microsoft.com/office/powerpoint/2010/main" val="310364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38</a:t>
            </a:fld>
            <a:endParaRPr lang="en-US"/>
          </a:p>
        </p:txBody>
      </p:sp>
    </p:spTree>
    <p:extLst>
      <p:ext uri="{BB962C8B-B14F-4D97-AF65-F5344CB8AC3E}">
        <p14:creationId xmlns:p14="http://schemas.microsoft.com/office/powerpoint/2010/main" val="2978476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CA3599E-DB85-40B2-9A73-F31E97C69781}" type="slidenum">
              <a:rPr lang="en-US" smtClean="0"/>
              <a:pPr>
                <a:defRPr/>
              </a:pPr>
              <a:t>88</a:t>
            </a:fld>
            <a:endParaRPr lang="en-US"/>
          </a:p>
        </p:txBody>
      </p:sp>
    </p:spTree>
    <p:extLst>
      <p:ext uri="{BB962C8B-B14F-4D97-AF65-F5344CB8AC3E}">
        <p14:creationId xmlns:p14="http://schemas.microsoft.com/office/powerpoint/2010/main" val="307966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F9B428-F962-42F1-9D04-4704E12C88B5}" type="slidenum">
              <a:rPr lang="en-US" smtClean="0"/>
              <a:t>95</a:t>
            </a:fld>
            <a:endParaRPr lang="en-US"/>
          </a:p>
        </p:txBody>
      </p:sp>
    </p:spTree>
    <p:extLst>
      <p:ext uri="{BB962C8B-B14F-4D97-AF65-F5344CB8AC3E}">
        <p14:creationId xmlns:p14="http://schemas.microsoft.com/office/powerpoint/2010/main" val="255899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Confidence Interval is calculated as the Clopper-Pearson interval that appears under the topics of Order Statistics, also known as Distribution Free Statistics  using the expressions</a:t>
                </a:r>
              </a:p>
              <a:p>
                <a:pPr/>
                <a14:m>
                  <m:oMathPara xmlns:m="http://schemas.openxmlformats.org/officeDocument/2006/math">
                    <m:oMathParaPr>
                      <m:jc m:val="centerGroup"/>
                    </m:oMathParaPr>
                    <m:oMath xmlns:m="http://schemas.openxmlformats.org/officeDocument/2006/math">
                      <m:r>
                        <a:rPr lang="pt-PT" smtClean="0">
                          <a:latin typeface="Cambria Math" panose="02040503050406030204" pitchFamily="18" charset="0"/>
                        </a:rPr>
                        <m:t>𝐵</m:t>
                      </m:r>
                      <m:d>
                        <m:dPr>
                          <m:ctrlPr>
                            <a:rPr lang="pt-PT" i="1" smtClean="0">
                              <a:latin typeface="Cambria Math" panose="02040503050406030204" pitchFamily="18" charset="0"/>
                            </a:rPr>
                          </m:ctrlPr>
                        </m:dPr>
                        <m:e>
                          <m:f>
                            <m:fPr>
                              <m:ctrlPr>
                                <a:rPr lang="pt-PT" i="1" smtClean="0">
                                  <a:latin typeface="Cambria Math" panose="02040503050406030204" pitchFamily="18" charset="0"/>
                                </a:rPr>
                              </m:ctrlPr>
                            </m:fPr>
                            <m:num>
                              <m:r>
                                <a:rPr lang="pt-PT" smtClean="0">
                                  <a:latin typeface="Cambria Math" panose="02040503050406030204" pitchFamily="18" charset="0"/>
                                </a:rPr>
                                <m:t>𝛼</m:t>
                              </m:r>
                            </m:num>
                            <m:den>
                              <m:r>
                                <a:rPr lang="pt-PT" smtClean="0">
                                  <a:latin typeface="Cambria Math" panose="02040503050406030204" pitchFamily="18" charset="0"/>
                                </a:rPr>
                                <m:t>2</m:t>
                              </m:r>
                            </m:den>
                          </m:f>
                          <m:r>
                            <a:rPr lang="pt-PT" smtClean="0">
                              <a:latin typeface="Cambria Math" panose="02040503050406030204" pitchFamily="18" charset="0"/>
                            </a:rPr>
                            <m:t>;</m:t>
                          </m:r>
                          <m:r>
                            <a:rPr lang="pt-PT">
                              <a:latin typeface="Cambria Math" panose="02040503050406030204" pitchFamily="18" charset="0"/>
                            </a:rPr>
                            <m:t>𝑥</m:t>
                          </m:r>
                          <m:r>
                            <a:rPr lang="pt-PT" smtClean="0">
                              <a:latin typeface="Cambria Math" panose="02040503050406030204" pitchFamily="18" charset="0"/>
                            </a:rPr>
                            <m:t>,</m:t>
                          </m:r>
                          <m:r>
                            <a:rPr lang="en-US">
                              <a:latin typeface="Cambria Math" panose="02040503050406030204" pitchFamily="18" charset="0"/>
                            </a:rPr>
                            <m:t>𝑛</m:t>
                          </m:r>
                          <m:r>
                            <a:rPr lang="pt-PT" smtClean="0">
                              <a:latin typeface="Cambria Math" panose="02040503050406030204" pitchFamily="18" charset="0"/>
                            </a:rPr>
                            <m:t>−</m:t>
                          </m:r>
                          <m:r>
                            <a:rPr lang="pt-PT">
                              <a:latin typeface="Cambria Math" panose="02040503050406030204" pitchFamily="18" charset="0"/>
                            </a:rPr>
                            <m:t>𝑥</m:t>
                          </m:r>
                          <m:r>
                            <a:rPr lang="pt-PT" smtClean="0">
                              <a:latin typeface="Cambria Math" panose="02040503050406030204" pitchFamily="18" charset="0"/>
                            </a:rPr>
                            <m:t>+1</m:t>
                          </m:r>
                        </m:e>
                      </m:d>
                      <m:r>
                        <a:rPr lang="pt-PT" smtClean="0">
                          <a:latin typeface="Cambria Math" panose="02040503050406030204" pitchFamily="18" charset="0"/>
                        </a:rPr>
                        <m:t>&lt;</m:t>
                      </m:r>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𝑘</m:t>
                          </m:r>
                        </m:sub>
                      </m:sSub>
                      <m:r>
                        <a:rPr lang="pt-PT" smtClean="0">
                          <a:latin typeface="Cambria Math" panose="02040503050406030204" pitchFamily="18" charset="0"/>
                        </a:rPr>
                        <m:t>&lt;</m:t>
                      </m:r>
                      <m:r>
                        <a:rPr lang="pt-PT">
                          <a:latin typeface="Cambria Math" panose="02040503050406030204" pitchFamily="18" charset="0"/>
                        </a:rPr>
                        <m:t>𝐵</m:t>
                      </m:r>
                      <m:d>
                        <m:dPr>
                          <m:ctrlPr>
                            <a:rPr lang="pt-PT" i="1">
                              <a:latin typeface="Cambria Math" panose="02040503050406030204" pitchFamily="18" charset="0"/>
                            </a:rPr>
                          </m:ctrlPr>
                        </m:dPr>
                        <m:e>
                          <m:r>
                            <a:rPr lang="pt-PT" smtClean="0">
                              <a:latin typeface="Cambria Math" panose="02040503050406030204" pitchFamily="18" charset="0"/>
                            </a:rPr>
                            <m:t>1−</m:t>
                          </m:r>
                          <m:f>
                            <m:fPr>
                              <m:ctrlPr>
                                <a:rPr lang="pt-PT" i="1">
                                  <a:latin typeface="Cambria Math" panose="02040503050406030204" pitchFamily="18" charset="0"/>
                                </a:rPr>
                              </m:ctrlPr>
                            </m:fPr>
                            <m:num>
                              <m:r>
                                <a:rPr lang="pt-PT">
                                  <a:latin typeface="Cambria Math" panose="02040503050406030204" pitchFamily="18" charset="0"/>
                                </a:rPr>
                                <m:t>𝛼</m:t>
                              </m:r>
                            </m:num>
                            <m:den>
                              <m:r>
                                <a:rPr lang="pt-PT" smtClean="0">
                                  <a:latin typeface="Cambria Math" panose="02040503050406030204" pitchFamily="18" charset="0"/>
                                </a:rPr>
                                <m:t>2</m:t>
                              </m:r>
                            </m:den>
                          </m:f>
                          <m:r>
                            <a:rPr lang="pt-PT">
                              <a:latin typeface="Cambria Math" panose="02040503050406030204" pitchFamily="18" charset="0"/>
                            </a:rPr>
                            <m:t>;</m:t>
                          </m:r>
                          <m:r>
                            <a:rPr lang="pt-PT">
                              <a:latin typeface="Cambria Math" panose="02040503050406030204" pitchFamily="18" charset="0"/>
                            </a:rPr>
                            <m:t>𝑥</m:t>
                          </m:r>
                          <m:r>
                            <a:rPr lang="pt-PT" smtClean="0">
                              <a:latin typeface="Cambria Math" panose="02040503050406030204" pitchFamily="18" charset="0"/>
                            </a:rPr>
                            <m:t>+1</m:t>
                          </m:r>
                          <m:r>
                            <a:rPr lang="pt-PT">
                              <a:latin typeface="Cambria Math" panose="02040503050406030204" pitchFamily="18" charset="0"/>
                            </a:rPr>
                            <m:t>,</m:t>
                          </m:r>
                          <m:r>
                            <a:rPr lang="en-US">
                              <a:latin typeface="Cambria Math" panose="02040503050406030204" pitchFamily="18" charset="0"/>
                            </a:rPr>
                            <m:t>𝑛</m:t>
                          </m:r>
                          <m:r>
                            <a:rPr lang="pt-PT">
                              <a:latin typeface="Cambria Math" panose="02040503050406030204" pitchFamily="18" charset="0"/>
                            </a:rPr>
                            <m:t>−</m:t>
                          </m:r>
                          <m:r>
                            <a:rPr lang="pt-PT">
                              <a:latin typeface="Cambria Math" panose="02040503050406030204" pitchFamily="18" charset="0"/>
                            </a:rPr>
                            <m:t>𝑥</m:t>
                          </m:r>
                        </m:e>
                      </m:d>
                    </m:oMath>
                  </m:oMathPara>
                </a14:m>
                <a:endParaRPr lang="pt-PT" dirty="0"/>
              </a:p>
              <a:p>
                <a:r>
                  <a:rPr lang="en-US" dirty="0"/>
                  <a:t>Considering:</a:t>
                </a:r>
              </a:p>
              <a:p>
                <a:r>
                  <a:rPr lang="pt-PT" dirty="0"/>
                  <a:t>CI is the confidence level;</a:t>
                </a:r>
                <a:endParaRPr lang="en-US" dirty="0"/>
              </a:p>
              <a:p>
                <a14:m>
                  <m:oMath xmlns:m="http://schemas.openxmlformats.org/officeDocument/2006/math">
                    <m:r>
                      <a:rPr lang="pt-PT">
                        <a:latin typeface="Cambria Math" panose="02040503050406030204" pitchFamily="18" charset="0"/>
                      </a:rPr>
                      <m:t>𝛼</m:t>
                    </m:r>
                  </m:oMath>
                </a14:m>
                <a:r>
                  <a:rPr lang="en-US" dirty="0"/>
                  <a:t> is the error quantile (or 1 – CI);</a:t>
                </a:r>
              </a:p>
              <a:p>
                <a14:m>
                  <m:oMath xmlns:m="http://schemas.openxmlformats.org/officeDocument/2006/math">
                    <m:r>
                      <a:rPr lang="pt-PT" smtClean="0">
                        <a:latin typeface="Cambria Math" panose="02040503050406030204" pitchFamily="18" charset="0"/>
                      </a:rPr>
                      <m:t>𝑥</m:t>
                    </m:r>
                  </m:oMath>
                </a14:m>
                <a:r>
                  <a:rPr lang="en-US" dirty="0"/>
                  <a:t> is </a:t>
                </a:r>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𝑘</m:t>
                    </m:r>
                    <m:r>
                      <a:rPr lang="en-US">
                        <a:latin typeface="Cambria Math" panose="02040503050406030204" pitchFamily="18" charset="0"/>
                      </a:rPr>
                      <m:t>−0.5)</m:t>
                    </m:r>
                  </m:oMath>
                </a14:m>
                <a:r>
                  <a:rPr lang="en-US" dirty="0"/>
                  <a:t>;</a:t>
                </a:r>
              </a:p>
              <a:p>
                <a14:m>
                  <m:oMath xmlns:m="http://schemas.openxmlformats.org/officeDocument/2006/math">
                    <m:r>
                      <a:rPr lang="en-US">
                        <a:latin typeface="Cambria Math" panose="02040503050406030204" pitchFamily="18" charset="0"/>
                      </a:rPr>
                      <m:t>𝑛</m:t>
                    </m:r>
                    <m:r>
                      <a:rPr lang="en-US">
                        <a:latin typeface="Cambria Math" panose="02040503050406030204" pitchFamily="18" charset="0"/>
                      </a:rPr>
                      <m:t> </m:t>
                    </m:r>
                  </m:oMath>
                </a14:m>
                <a:r>
                  <a:rPr lang="en-US" dirty="0"/>
                  <a:t>is the number of trials (number of points in the data set),;</a:t>
                </a:r>
              </a:p>
              <a:p>
                <a14:m>
                  <m:oMath xmlns:m="http://schemas.openxmlformats.org/officeDocument/2006/math">
                    <m:r>
                      <a:rPr lang="pt-PT">
                        <a:latin typeface="Cambria Math" panose="02040503050406030204" pitchFamily="18" charset="0"/>
                      </a:rPr>
                      <m:t>𝐵</m:t>
                    </m:r>
                    <m:d>
                      <m:dPr>
                        <m:ctrlPr>
                          <a:rPr lang="pt-PT" i="1">
                            <a:latin typeface="Cambria Math" panose="02040503050406030204" pitchFamily="18" charset="0"/>
                          </a:rPr>
                        </m:ctrlPr>
                      </m:dPr>
                      <m:e>
                        <m:r>
                          <a:rPr lang="pt-PT" smtClean="0">
                            <a:latin typeface="Cambria Math" panose="02040503050406030204" pitchFamily="18" charset="0"/>
                          </a:rPr>
                          <m:t>𝑝</m:t>
                        </m:r>
                        <m:r>
                          <a:rPr lang="pt-PT">
                            <a:latin typeface="Cambria Math" panose="02040503050406030204" pitchFamily="18" charset="0"/>
                          </a:rPr>
                          <m:t>;</m:t>
                        </m:r>
                        <m:r>
                          <a:rPr lang="pt-PT">
                            <a:latin typeface="Cambria Math" panose="02040503050406030204" pitchFamily="18" charset="0"/>
                          </a:rPr>
                          <m:t>𝑣</m:t>
                        </m:r>
                        <m:r>
                          <a:rPr lang="pt-PT">
                            <a:latin typeface="Cambria Math" panose="02040503050406030204" pitchFamily="18" charset="0"/>
                          </a:rPr>
                          <m:t>,</m:t>
                        </m:r>
                        <m:r>
                          <a:rPr lang="pt-PT" smtClean="0">
                            <a:latin typeface="Cambria Math" panose="02040503050406030204" pitchFamily="18" charset="0"/>
                          </a:rPr>
                          <m:t>𝑤</m:t>
                        </m:r>
                        <m:r>
                          <a:rPr lang="en-US" smtClean="0">
                            <a:latin typeface="Cambria Math" panose="02040503050406030204" pitchFamily="18" charset="0"/>
                          </a:rPr>
                          <m:t> </m:t>
                        </m:r>
                      </m:e>
                    </m:d>
                  </m:oMath>
                </a14:m>
                <a:r>
                  <a:rPr lang="en-US" dirty="0"/>
                  <a:t> is the pth quantile from a beta distribution with shape parameters </a:t>
                </a:r>
                <a14:m>
                  <m:oMath xmlns:m="http://schemas.openxmlformats.org/officeDocument/2006/math">
                    <m:r>
                      <a:rPr lang="pt-PT">
                        <a:latin typeface="Cambria Math" panose="02040503050406030204" pitchFamily="18" charset="0"/>
                      </a:rPr>
                      <m:t>𝑣</m:t>
                    </m:r>
                  </m:oMath>
                </a14:m>
                <a:r>
                  <a:rPr lang="en-US" dirty="0"/>
                  <a:t> and </a:t>
                </a:r>
                <a14:m>
                  <m:oMath xmlns:m="http://schemas.openxmlformats.org/officeDocument/2006/math">
                    <m:r>
                      <a:rPr lang="pt-PT" smtClean="0">
                        <a:latin typeface="Cambria Math" panose="02040503050406030204" pitchFamily="18" charset="0"/>
                      </a:rPr>
                      <m:t>𝑤</m:t>
                    </m:r>
                  </m:oMath>
                </a14:m>
                <a:r>
                  <a:rPr lang="en-US" dirty="0"/>
                  <a:t>. </a:t>
                </a:r>
              </a:p>
              <a:p>
                <a:endParaRPr lang="en-US" dirty="0"/>
              </a:p>
              <a:p>
                <a:endParaRPr lang="en-US" b="1" dirty="0"/>
              </a:p>
              <a:p>
                <a:endParaRPr lang="en-US" b="1" dirty="0"/>
              </a:p>
              <a:p>
                <a:r>
                  <a:rPr lang="en-US" b="1" dirty="0"/>
                  <a:t>The Use of Confidence or Fiducial Limits Illustrated in the Case of the Binomial </a:t>
                </a:r>
              </a:p>
              <a:p>
                <a:r>
                  <a:rPr lang="en-US" dirty="0"/>
                  <a:t>C. J. Clopper and E. S. Pearson </a:t>
                </a:r>
              </a:p>
              <a:p>
                <a:r>
                  <a:rPr lang="en-US" i="1" dirty="0" err="1"/>
                  <a:t>Biometrika</a:t>
                </a:r>
                <a:r>
                  <a:rPr lang="en-US" dirty="0"/>
                  <a:t>  Vol. 26, No. 4 (Dec., 1934), pp. 404-413 </a:t>
                </a:r>
              </a:p>
              <a:p>
                <a:endParaRPr lang="en-US" dirty="0"/>
              </a:p>
              <a:p>
                <a:endParaRPr lang="en-US" dirty="0"/>
              </a:p>
            </p:txBody>
          </p:sp>
        </mc:Choice>
        <mc:Fallback xmlns="">
          <p:sp>
            <p:nvSpPr>
              <p:cNvPr id="3" name="Notes Placeholder 2"/>
              <p:cNvSpPr>
                <a:spLocks noGrp="1"/>
              </p:cNvSpPr>
              <p:nvPr>
                <p:ph type="body" idx="1"/>
              </p:nvPr>
            </p:nvSpPr>
            <p:spPr/>
            <p:txBody>
              <a:bodyPr/>
              <a:lstStyle/>
              <a:p>
                <a:pPr marL="0" indent="0">
                  <a:buNone/>
                </a:pPr>
                <a:r>
                  <a:rPr lang="en-US" dirty="0"/>
                  <a:t>The Confidence Interval is calculated as the Clopper-Pearson interval that appears under the topics of Order Statistics, also known as Distribution Free Statistics  using the expressions</a:t>
                </a:r>
              </a:p>
              <a:p>
                <a:pPr marL="0" indent="0">
                  <a:buNone/>
                </a:pPr>
                <a:r>
                  <a:rPr lang="pt-PT" i="0">
                    <a:latin typeface="Cambria Math" panose="02040503050406030204" pitchFamily="18" charset="0"/>
                  </a:rPr>
                  <a:t>𝐵(𝛼/2;𝑥,</a:t>
                </a:r>
                <a:r>
                  <a:rPr lang="en-US" i="0">
                    <a:latin typeface="Cambria Math" panose="02040503050406030204" pitchFamily="18" charset="0"/>
                  </a:rPr>
                  <a:t>𝑛</a:t>
                </a:r>
                <a:r>
                  <a:rPr lang="pt-PT" i="0">
                    <a:latin typeface="Cambria Math" panose="02040503050406030204" pitchFamily="18" charset="0"/>
                  </a:rPr>
                  <a:t>−𝑥+1)&lt;</a:t>
                </a:r>
                <a:r>
                  <a:rPr lang="en-US" i="0">
                    <a:latin typeface="Cambria Math" panose="02040503050406030204" pitchFamily="18" charset="0"/>
                  </a:rPr>
                  <a:t>𝑄_𝑘</a:t>
                </a:r>
                <a:r>
                  <a:rPr lang="pt-PT" i="0">
                    <a:latin typeface="Cambria Math" panose="02040503050406030204" pitchFamily="18" charset="0"/>
                  </a:rPr>
                  <a:t>&lt;𝐵(1−𝛼/2;𝑥+1,</a:t>
                </a:r>
                <a:r>
                  <a:rPr lang="en-US" i="0">
                    <a:latin typeface="Cambria Math" panose="02040503050406030204" pitchFamily="18" charset="0"/>
                  </a:rPr>
                  <a:t>𝑛</a:t>
                </a:r>
                <a:r>
                  <a:rPr lang="pt-PT" i="0">
                    <a:latin typeface="Cambria Math" panose="02040503050406030204" pitchFamily="18" charset="0"/>
                  </a:rPr>
                  <a:t>−𝑥)</a:t>
                </a:r>
                <a:endParaRPr lang="pt-PT" dirty="0"/>
              </a:p>
              <a:p>
                <a:pPr marL="0" indent="0">
                  <a:buNone/>
                </a:pPr>
                <a:r>
                  <a:rPr lang="en-US" dirty="0"/>
                  <a:t>Considering:</a:t>
                </a:r>
              </a:p>
              <a:p>
                <a:r>
                  <a:rPr lang="pt-PT" dirty="0"/>
                  <a:t>CI is the confidence level;</a:t>
                </a:r>
                <a:endParaRPr lang="en-US" dirty="0"/>
              </a:p>
              <a:p>
                <a:r>
                  <a:rPr lang="pt-PT" i="0">
                    <a:latin typeface="Cambria Math" panose="02040503050406030204" pitchFamily="18" charset="0"/>
                  </a:rPr>
                  <a:t>𝛼</a:t>
                </a:r>
                <a:r>
                  <a:rPr lang="en-US" dirty="0"/>
                  <a:t> is the error quantile (or 1 – CI);</a:t>
                </a:r>
              </a:p>
              <a:p>
                <a:r>
                  <a:rPr lang="pt-PT" i="0">
                    <a:latin typeface="Cambria Math" panose="02040503050406030204" pitchFamily="18" charset="0"/>
                  </a:rPr>
                  <a:t>𝑥</a:t>
                </a:r>
                <a:r>
                  <a:rPr lang="en-US" dirty="0"/>
                  <a:t> is </a:t>
                </a:r>
                <a:r>
                  <a:rPr lang="en-US" i="0">
                    <a:latin typeface="Cambria Math" panose="02040503050406030204" pitchFamily="18" charset="0"/>
                  </a:rPr>
                  <a:t>(𝑘−0.5)</a:t>
                </a:r>
                <a:r>
                  <a:rPr lang="en-US" dirty="0"/>
                  <a:t>;</a:t>
                </a:r>
              </a:p>
              <a:p>
                <a:r>
                  <a:rPr lang="en-US" i="0">
                    <a:latin typeface="Cambria Math" panose="02040503050406030204" pitchFamily="18" charset="0"/>
                  </a:rPr>
                  <a:t>𝑛 </a:t>
                </a:r>
                <a:r>
                  <a:rPr lang="en-US" dirty="0"/>
                  <a:t>is the number of trials (number of points in the data set),;</a:t>
                </a:r>
              </a:p>
              <a:p>
                <a:r>
                  <a:rPr lang="pt-PT" i="0">
                    <a:latin typeface="Cambria Math" panose="02040503050406030204" pitchFamily="18" charset="0"/>
                  </a:rPr>
                  <a:t>𝐵(𝑝;𝑣,𝑤</a:t>
                </a:r>
                <a:r>
                  <a:rPr lang="en-US" i="0">
                    <a:latin typeface="Cambria Math" panose="02040503050406030204" pitchFamily="18" charset="0"/>
                  </a:rPr>
                  <a:t> )</a:t>
                </a:r>
                <a:r>
                  <a:rPr lang="en-US" dirty="0"/>
                  <a:t> is the pth quantile from a beta distribution with shape parameters </a:t>
                </a:r>
                <a:r>
                  <a:rPr lang="pt-PT" i="0">
                    <a:latin typeface="Cambria Math" panose="02040503050406030204" pitchFamily="18" charset="0"/>
                  </a:rPr>
                  <a:t>𝑣</a:t>
                </a:r>
                <a:r>
                  <a:rPr lang="en-US" dirty="0"/>
                  <a:t> and </a:t>
                </a:r>
                <a:r>
                  <a:rPr lang="pt-PT" i="0">
                    <a:latin typeface="Cambria Math" panose="02040503050406030204" pitchFamily="18" charset="0"/>
                  </a:rPr>
                  <a:t>𝑤</a:t>
                </a:r>
                <a:r>
                  <a:rPr lang="en-US" dirty="0"/>
                  <a:t>. </a:t>
                </a:r>
              </a:p>
              <a:p>
                <a:endParaRPr lang="en-US" dirty="0"/>
              </a:p>
              <a:p>
                <a:endParaRPr lang="en-US" b="1" dirty="0"/>
              </a:p>
              <a:p>
                <a:endParaRPr lang="en-US" b="1" dirty="0"/>
              </a:p>
              <a:p>
                <a:r>
                  <a:rPr lang="en-US" b="1" dirty="0"/>
                  <a:t>The Use of Confidence or Fiducial Limits Illustrated in the Case of the Binomial </a:t>
                </a:r>
              </a:p>
              <a:p>
                <a:r>
                  <a:rPr lang="en-US" dirty="0"/>
                  <a:t>C. J. Clopper and E. S. Pearson </a:t>
                </a:r>
              </a:p>
              <a:p>
                <a:r>
                  <a:rPr lang="en-US" i="1" dirty="0" err="1"/>
                  <a:t>Biometrika</a:t>
                </a:r>
                <a:r>
                  <a:rPr lang="en-US" dirty="0"/>
                  <a:t>  Vol. 26, No. 4 (Dec., 1934), pp. 404-413 </a:t>
                </a:r>
              </a:p>
              <a:p>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7AF9B428-F962-42F1-9D04-4704E12C88B5}" type="slidenum">
              <a:rPr lang="en-US" smtClean="0"/>
              <a:t>100</a:t>
            </a:fld>
            <a:endParaRPr lang="en-US"/>
          </a:p>
        </p:txBody>
      </p:sp>
    </p:spTree>
    <p:extLst>
      <p:ext uri="{BB962C8B-B14F-4D97-AF65-F5344CB8AC3E}">
        <p14:creationId xmlns:p14="http://schemas.microsoft.com/office/powerpoint/2010/main" val="409252433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xml"/><Relationship Id="rId7"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3.svg"/><Relationship Id="rId4" Type="http://schemas.openxmlformats.org/officeDocument/2006/relationships/tags" Target="../tags/tag8.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extLst>
      <p:ext uri="{BB962C8B-B14F-4D97-AF65-F5344CB8AC3E}">
        <p14:creationId xmlns:p14="http://schemas.microsoft.com/office/powerpoint/2010/main" val="2041734118"/>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76077B-EDE3-4E16-A788-1305C2FB8CBA}"/>
              </a:ext>
            </a:extLst>
          </p:cNvPr>
          <p:cNvSpPr/>
          <p:nvPr>
            <p:custDataLst>
              <p:tags r:id="rId1"/>
            </p:custDataLst>
          </p:nvPr>
        </p:nvSpPr>
        <p:spPr>
          <a:xfrm>
            <a:off x="0" y="921262"/>
            <a:ext cx="12192000" cy="3200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hasCustomPrompt="1"/>
            <p:custDataLst>
              <p:tags r:id="rId2"/>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3"/>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Tree>
    <p:extLst>
      <p:ext uri="{BB962C8B-B14F-4D97-AF65-F5344CB8AC3E}">
        <p14:creationId xmlns:p14="http://schemas.microsoft.com/office/powerpoint/2010/main" val="188302413"/>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8" name="TextBox 7"/>
          <p:cNvSpPr txBox="1"/>
          <p:nvPr>
            <p:custDataLst>
              <p:tags r:id="rId1"/>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spTree>
    <p:extLst>
      <p:ext uri="{BB962C8B-B14F-4D97-AF65-F5344CB8AC3E}">
        <p14:creationId xmlns:p14="http://schemas.microsoft.com/office/powerpoint/2010/main" val="3745686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extLst>
      <p:ext uri="{BB962C8B-B14F-4D97-AF65-F5344CB8AC3E}">
        <p14:creationId xmlns:p14="http://schemas.microsoft.com/office/powerpoint/2010/main" val="1714423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a:solidFill>
                  <a:schemeClr val="tx1">
                    <a:lumMod val="50000"/>
                    <a:lumOff val="50000"/>
                  </a:schemeClr>
                </a:solidFill>
              </a:rPr>
              <a:t>© 2019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p:custDataLst>
              <p:tags r:id="rId6"/>
            </p:custDataLst>
          </p:nvPr>
        </p:nvSpPr>
        <p:spPr>
          <a:xfrm>
            <a:off x="126373"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extLst>
      <p:ext uri="{BB962C8B-B14F-4D97-AF65-F5344CB8AC3E}">
        <p14:creationId xmlns:p14="http://schemas.microsoft.com/office/powerpoint/2010/main" val="600661277"/>
      </p:ext>
    </p:extLst>
  </p:cSld>
  <p:clrMapOvr>
    <a:masterClrMapping/>
  </p:clrMapOvr>
  <p:extLst mod="1">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8" name="Text Placeholder 15"/>
          <p:cNvSpPr>
            <a:spLocks noGrp="1"/>
          </p:cNvSpPr>
          <p:nvPr>
            <p:ph type="body" sz="quarter" idx="10" hasCustomPrompt="1"/>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sp>
        <p:nvSpPr>
          <p:cNvPr id="11" name="TextBox 10">
            <a:extLst>
              <a:ext uri="{FF2B5EF4-FFF2-40B4-BE49-F238E27FC236}">
                <a16:creationId xmlns:a16="http://schemas.microsoft.com/office/drawing/2014/main" id="{F8BC5F68-50FB-4878-9246-D980F507665A}"/>
              </a:ext>
            </a:extLst>
          </p:cNvPr>
          <p:cNvSpPr txBox="1"/>
          <p:nvPr userDrawn="1">
            <p:custDataLst>
              <p:tags r:id="rId1"/>
            </p:custDataLst>
          </p:nvPr>
        </p:nvSpPr>
        <p:spPr>
          <a:xfrm>
            <a:off x="11308403" y="6553200"/>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dirty="0">
              <a:solidFill>
                <a:schemeClr val="tx1">
                  <a:lumMod val="50000"/>
                  <a:lumOff val="50000"/>
                </a:schemeClr>
              </a:solidFill>
            </a:endParaRPr>
          </a:p>
        </p:txBody>
      </p:sp>
    </p:spTree>
    <p:extLst>
      <p:ext uri="{BB962C8B-B14F-4D97-AF65-F5344CB8AC3E}">
        <p14:creationId xmlns:p14="http://schemas.microsoft.com/office/powerpoint/2010/main" val="660133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68574"/>
            <a:ext cx="11582400" cy="922026"/>
          </a:xfrm>
        </p:spPr>
        <p:txBody>
          <a:bodyPr/>
          <a:lstStyle>
            <a:lvl1pPr>
              <a:defRPr/>
            </a:lvl1pPr>
          </a:lstStyle>
          <a:p>
            <a:r>
              <a:rPr lang="en-US" dirty="0"/>
              <a:t>Click to Add a Title</a:t>
            </a:r>
          </a:p>
        </p:txBody>
      </p:sp>
      <p:sp>
        <p:nvSpPr>
          <p:cNvPr id="3" name="Content Placeholder 2"/>
          <p:cNvSpPr>
            <a:spLocks noGrp="1"/>
          </p:cNvSpPr>
          <p:nvPr>
            <p:ph idx="1"/>
          </p:nvPr>
        </p:nvSpPr>
        <p:spPr>
          <a:xfrm>
            <a:off x="609600" y="1414463"/>
            <a:ext cx="109728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BA6185AA-8B6E-4393-92A3-1AD821EBF29A}"/>
              </a:ext>
            </a:extLst>
          </p:cNvPr>
          <p:cNvSpPr txBox="1"/>
          <p:nvPr userDrawn="1">
            <p:custDataLst>
              <p:tags r:id="rId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dirty="0">
              <a:solidFill>
                <a:schemeClr val="tx1">
                  <a:lumMod val="50000"/>
                  <a:lumOff val="50000"/>
                </a:schemeClr>
              </a:solidFill>
            </a:endParaRPr>
          </a:p>
        </p:txBody>
      </p:sp>
      <p:pic>
        <p:nvPicPr>
          <p:cNvPr id="10" name="Picture 2" descr="Image result for ntu logo taiwan">
            <a:extLst>
              <a:ext uri="{FF2B5EF4-FFF2-40B4-BE49-F238E27FC236}">
                <a16:creationId xmlns:a16="http://schemas.microsoft.com/office/drawing/2014/main" id="{4341AF3E-1901-4A7A-9099-3E5E38517EA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200" y="6333858"/>
            <a:ext cx="1089991" cy="44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125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Tree>
    <p:extLst>
      <p:ext uri="{BB962C8B-B14F-4D97-AF65-F5344CB8AC3E}">
        <p14:creationId xmlns:p14="http://schemas.microsoft.com/office/powerpoint/2010/main" val="2496581544"/>
      </p:ext>
    </p:extLst>
  </p:cSld>
  <p:clrMapOvr>
    <a:masterClrMapping/>
  </p:clrMapOvr>
  <p:extLst mod="1">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540107940"/>
      </p:ext>
    </p:extLst>
  </p:cSld>
  <p:clrMapOvr>
    <a:masterClrMapping/>
  </p:clrMapOvr>
  <p:extLst mod="1">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1447309155"/>
      </p:ext>
    </p:extLst>
  </p:cSld>
  <p:clrMapOvr>
    <a:masterClrMapping/>
  </p:clrMapOvr>
  <p:extLst mod="1">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2666650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Tree>
    <p:extLst>
      <p:ext uri="{BB962C8B-B14F-4D97-AF65-F5344CB8AC3E}">
        <p14:creationId xmlns:p14="http://schemas.microsoft.com/office/powerpoint/2010/main" val="422019158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a:solidFill>
                  <a:schemeClr val="tx1">
                    <a:lumMod val="50000"/>
                    <a:lumOff val="50000"/>
                  </a:schemeClr>
                </a:solidFill>
              </a:rPr>
              <a:t>© 2019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2595256410"/>
      </p:ext>
    </p:extLst>
  </p:cSld>
  <p:clrMapOvr>
    <a:masterClrMapping/>
  </p:clrMapOvr>
  <p:extLst mod="1">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2873661809"/>
      </p:ext>
    </p:extLst>
  </p:cSld>
  <p:clrMapOvr>
    <a:masterClrMapping/>
  </p:clrMapOvr>
  <p:extLst mod="1">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575679161"/>
      </p:ext>
    </p:extLst>
  </p:cSld>
  <p:clrMapOvr>
    <a:masterClrMapping/>
  </p:clrMapOvr>
  <p:extLst mod="1">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7"/>
            </p:custDataLst>
          </p:nvPr>
        </p:nvSpPr>
        <p:spPr>
          <a:xfrm>
            <a:off x="457200" y="0"/>
            <a:ext cx="11277922" cy="100584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custDataLst>
              <p:tags r:id="rId18"/>
            </p:custDataLst>
          </p:nvPr>
        </p:nvSpPr>
        <p:spPr>
          <a:xfrm>
            <a:off x="456555" y="1554480"/>
            <a:ext cx="11278244" cy="4846320"/>
          </a:xfrm>
          <a:prstGeom prst="rect">
            <a:avLst/>
          </a:prstGeom>
        </p:spPr>
        <p:txBody>
          <a:bodyPr vert="horz" lIns="91440" tIns="45720" rIns="91440" bIns="45720" rtlCol="0">
            <a:normAutofit/>
          </a:bodyPr>
          <a:lstStyle/>
          <a:p>
            <a:pPr lvl="0"/>
            <a:r>
              <a:t>Edit Master text styles</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sp>
        <p:nvSpPr>
          <p:cNvPr id="9" name="TextBox 8"/>
          <p:cNvSpPr txBox="1"/>
          <p:nvPr>
            <p:custDataLst>
              <p:tags r:id="rId19"/>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dirty="0">
              <a:solidFill>
                <a:schemeClr val="tx1">
                  <a:lumMod val="50000"/>
                  <a:lumOff val="50000"/>
                </a:schemeClr>
              </a:solidFill>
            </a:endParaRPr>
          </a:p>
        </p:txBody>
      </p:sp>
      <p:sp>
        <p:nvSpPr>
          <p:cNvPr id="26" name="TaggedShape" hidden="1"/>
          <p:cNvSpPr/>
          <p:nvPr>
            <p:custDataLst>
              <p:tags r:id="rId2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316248965"/>
      </p:ext>
    </p:extLst>
  </p:cSld>
  <p:clrMap bg1="lt1" tx1="dk1" bg2="lt2" tx2="dk2" accent1="accent1" accent2="accent2" accent3="accent3" accent4="accent4" accent5="accent5" accent6="accent6" hlink="hlink" folHlink="folHlink"/>
  <p:sldLayoutIdLst>
    <p:sldLayoutId id="2147485161" r:id="rId1"/>
    <p:sldLayoutId id="2147485162" r:id="rId2"/>
    <p:sldLayoutId id="2147485163" r:id="rId3"/>
    <p:sldLayoutId id="2147485164" r:id="rId4"/>
    <p:sldLayoutId id="2147485165" r:id="rId5"/>
    <p:sldLayoutId id="2147485166" r:id="rId6"/>
    <p:sldLayoutId id="2147485167" r:id="rId7"/>
    <p:sldLayoutId id="2147485168" r:id="rId8"/>
    <p:sldLayoutId id="2147485169" r:id="rId9"/>
    <p:sldLayoutId id="2147485170" r:id="rId10"/>
    <p:sldLayoutId id="2147485171" r:id="rId11"/>
    <p:sldLayoutId id="2147485172" r:id="rId12"/>
    <p:sldLayoutId id="2147485173" r:id="rId13"/>
    <p:sldLayoutId id="2147485174" r:id="rId14"/>
    <p:sldLayoutId id="2147485175" r:id="rId15"/>
  </p:sldLayoutIdLst>
  <p:hf hdr="0" dt="0"/>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47.xml"/><Relationship Id="rId4" Type="http://schemas.openxmlformats.org/officeDocument/2006/relationships/image" Target="../media/image192.emf"/></Relationships>
</file>

<file path=ppt/slides/_rels/slide10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15.xml"/><Relationship Id="rId1" Type="http://schemas.openxmlformats.org/officeDocument/2006/relationships/tags" Target="../tags/tag148.xml"/><Relationship Id="rId4" Type="http://schemas.openxmlformats.org/officeDocument/2006/relationships/image" Target="../media/image194.png"/></Relationships>
</file>

<file path=ppt/slides/_rels/slide10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5.xml"/><Relationship Id="rId1" Type="http://schemas.openxmlformats.org/officeDocument/2006/relationships/tags" Target="../tags/tag149.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1.png"/><Relationship Id="rId2" Type="http://schemas.openxmlformats.org/officeDocument/2006/relationships/slideLayout" Target="../slideLayouts/slideLayout15.xml"/><Relationship Id="rId1" Type="http://schemas.openxmlformats.org/officeDocument/2006/relationships/tags" Target="../tags/tag5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5.xml"/><Relationship Id="rId1" Type="http://schemas.openxmlformats.org/officeDocument/2006/relationships/tags" Target="../tags/tag60.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5.xml"/><Relationship Id="rId1" Type="http://schemas.openxmlformats.org/officeDocument/2006/relationships/tags" Target="../tags/tag6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5.xml"/><Relationship Id="rId1" Type="http://schemas.openxmlformats.org/officeDocument/2006/relationships/tags" Target="../tags/tag6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5.xml"/><Relationship Id="rId1" Type="http://schemas.openxmlformats.org/officeDocument/2006/relationships/tags" Target="../tags/tag6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5.xml"/><Relationship Id="rId1" Type="http://schemas.openxmlformats.org/officeDocument/2006/relationships/tags" Target="../tags/tag64.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png"/><Relationship Id="rId5" Type="http://schemas.openxmlformats.org/officeDocument/2006/relationships/slideLayout" Target="../slideLayouts/slideLayout15.xml"/><Relationship Id="rId4" Type="http://schemas.openxmlformats.org/officeDocument/2006/relationships/video" Target="../media/media2.mp4"/></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5.xml"/><Relationship Id="rId1" Type="http://schemas.openxmlformats.org/officeDocument/2006/relationships/tags" Target="../tags/tag65.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5.xml"/><Relationship Id="rId1" Type="http://schemas.openxmlformats.org/officeDocument/2006/relationships/tags" Target="../tags/tag68.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5.xml"/><Relationship Id="rId1" Type="http://schemas.openxmlformats.org/officeDocument/2006/relationships/tags" Target="../tags/tag69.xml"/><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tags" Target="../tags/tag72.xml"/><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tags" Target="../tags/tag71.xml"/><Relationship Id="rId16" Type="http://schemas.openxmlformats.org/officeDocument/2006/relationships/image" Target="../media/image79.png"/><Relationship Id="rId1" Type="http://schemas.openxmlformats.org/officeDocument/2006/relationships/tags" Target="../tags/tag70.xml"/><Relationship Id="rId6" Type="http://schemas.openxmlformats.org/officeDocument/2006/relationships/slideLayout" Target="../slideLayouts/slideLayout15.xml"/><Relationship Id="rId11" Type="http://schemas.openxmlformats.org/officeDocument/2006/relationships/image" Target="../media/image74.png"/><Relationship Id="rId5" Type="http://schemas.openxmlformats.org/officeDocument/2006/relationships/tags" Target="../tags/tag74.xml"/><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tags" Target="../tags/tag73.xml"/><Relationship Id="rId9" Type="http://schemas.openxmlformats.org/officeDocument/2006/relationships/image" Target="../media/image72.png"/><Relationship Id="rId14" Type="http://schemas.openxmlformats.org/officeDocument/2006/relationships/image" Target="../media/image77.pn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2.png"/><Relationship Id="rId3" Type="http://schemas.openxmlformats.org/officeDocument/2006/relationships/tags" Target="../tags/tag77.xm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15.xml"/><Relationship Id="rId11" Type="http://schemas.openxmlformats.org/officeDocument/2006/relationships/image" Target="../media/image74.png"/><Relationship Id="rId5" Type="http://schemas.openxmlformats.org/officeDocument/2006/relationships/tags" Target="../tags/tag79.xml"/><Relationship Id="rId15" Type="http://schemas.openxmlformats.org/officeDocument/2006/relationships/image" Target="../media/image84.png"/><Relationship Id="rId10" Type="http://schemas.openxmlformats.org/officeDocument/2006/relationships/image" Target="../media/image73.png"/><Relationship Id="rId4" Type="http://schemas.openxmlformats.org/officeDocument/2006/relationships/tags" Target="../tags/tag78.xml"/><Relationship Id="rId9" Type="http://schemas.openxmlformats.org/officeDocument/2006/relationships/image" Target="../media/image72.png"/><Relationship Id="rId14"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72.png"/><Relationship Id="rId3" Type="http://schemas.openxmlformats.org/officeDocument/2006/relationships/tags" Target="../tags/tag82.xml"/><Relationship Id="rId7" Type="http://schemas.openxmlformats.org/officeDocument/2006/relationships/image" Target="../media/image76.png"/><Relationship Id="rId12" Type="http://schemas.openxmlformats.org/officeDocument/2006/relationships/image" Target="../media/image75.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15.xml"/><Relationship Id="rId11" Type="http://schemas.openxmlformats.org/officeDocument/2006/relationships/image" Target="../media/image88.png"/><Relationship Id="rId5" Type="http://schemas.openxmlformats.org/officeDocument/2006/relationships/tags" Target="../tags/tag84.xml"/><Relationship Id="rId15" Type="http://schemas.openxmlformats.org/officeDocument/2006/relationships/image" Target="../media/image74.png"/><Relationship Id="rId10" Type="http://schemas.openxmlformats.org/officeDocument/2006/relationships/image" Target="../media/image87.png"/><Relationship Id="rId4" Type="http://schemas.openxmlformats.org/officeDocument/2006/relationships/tags" Target="../tags/tag83.xml"/><Relationship Id="rId9" Type="http://schemas.openxmlformats.org/officeDocument/2006/relationships/image" Target="../media/image86.png"/><Relationship Id="rId1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89.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5.xml"/><Relationship Id="rId1" Type="http://schemas.openxmlformats.org/officeDocument/2006/relationships/tags" Target="../tags/tag85.xml"/><Relationship Id="rId5" Type="http://schemas.openxmlformats.org/officeDocument/2006/relationships/image" Target="../media/image98.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54.xml"/><Relationship Id="rId7" Type="http://schemas.openxmlformats.org/officeDocument/2006/relationships/image" Target="../media/image16.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5.xml"/><Relationship Id="rId11" Type="http://schemas.openxmlformats.org/officeDocument/2006/relationships/image" Target="../media/image20.png"/><Relationship Id="rId5" Type="http://schemas.openxmlformats.org/officeDocument/2006/relationships/tags" Target="../tags/tag56.xml"/><Relationship Id="rId10" Type="http://schemas.openxmlformats.org/officeDocument/2006/relationships/image" Target="../media/image19.png"/><Relationship Id="rId4" Type="http://schemas.openxmlformats.org/officeDocument/2006/relationships/tags" Target="../tags/tag55.xml"/><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5.xml"/><Relationship Id="rId1" Type="http://schemas.openxmlformats.org/officeDocument/2006/relationships/tags" Target="../tags/tag86.xml"/><Relationship Id="rId5" Type="http://schemas.openxmlformats.org/officeDocument/2006/relationships/image" Target="../media/image100.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0.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9.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8.png"/><Relationship Id="rId5" Type="http://schemas.openxmlformats.org/officeDocument/2006/relationships/tags" Target="../tags/tag91.xml"/><Relationship Id="rId15" Type="http://schemas.openxmlformats.org/officeDocument/2006/relationships/image" Target="../media/image103.png"/><Relationship Id="rId10" Type="http://schemas.openxmlformats.org/officeDocument/2006/relationships/image" Target="../media/image17.png"/><Relationship Id="rId4" Type="http://schemas.openxmlformats.org/officeDocument/2006/relationships/tags" Target="../tags/tag90.xml"/><Relationship Id="rId9" Type="http://schemas.openxmlformats.org/officeDocument/2006/relationships/image" Target="../media/image16.png"/><Relationship Id="rId14" Type="http://schemas.openxmlformats.org/officeDocument/2006/relationships/image" Target="../media/image102.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08.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107.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06.png"/><Relationship Id="rId5" Type="http://schemas.openxmlformats.org/officeDocument/2006/relationships/tags" Target="../tags/tag98.xml"/><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tags" Target="../tags/tag97.xml"/><Relationship Id="rId9" Type="http://schemas.openxmlformats.org/officeDocument/2006/relationships/image" Target="../media/image104.png"/><Relationship Id="rId14" Type="http://schemas.openxmlformats.org/officeDocument/2006/relationships/image" Target="../media/image109.pn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gif"/><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5.xml"/><Relationship Id="rId1" Type="http://schemas.openxmlformats.org/officeDocument/2006/relationships/tags" Target="../tags/tag101.xml"/><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104.xml"/><Relationship Id="rId7" Type="http://schemas.openxmlformats.org/officeDocument/2006/relationships/image" Target="../media/image116.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115.png"/><Relationship Id="rId5" Type="http://schemas.openxmlformats.org/officeDocument/2006/relationships/slideLayout" Target="../slideLayouts/slideLayout15.xml"/><Relationship Id="rId10" Type="http://schemas.openxmlformats.org/officeDocument/2006/relationships/image" Target="../media/image119.png"/><Relationship Id="rId4" Type="http://schemas.openxmlformats.org/officeDocument/2006/relationships/tags" Target="../tags/tag105.xml"/><Relationship Id="rId9" Type="http://schemas.openxmlformats.org/officeDocument/2006/relationships/image" Target="../media/image11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tags" Target="../tags/tag108.xml"/><Relationship Id="rId7" Type="http://schemas.openxmlformats.org/officeDocument/2006/relationships/image" Target="../media/image121.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20.png"/><Relationship Id="rId5" Type="http://schemas.openxmlformats.org/officeDocument/2006/relationships/slideLayout" Target="../slideLayouts/slideLayout15.xml"/><Relationship Id="rId4" Type="http://schemas.openxmlformats.org/officeDocument/2006/relationships/tags" Target="../tags/tag109.xml"/><Relationship Id="rId9" Type="http://schemas.openxmlformats.org/officeDocument/2006/relationships/image" Target="../media/image12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11.xml"/><Relationship Id="rId1" Type="http://schemas.openxmlformats.org/officeDocument/2006/relationships/tags" Target="../tags/tag110.xml"/><Relationship Id="rId5" Type="http://schemas.openxmlformats.org/officeDocument/2006/relationships/image" Target="../media/image125.png"/><Relationship Id="rId4" Type="http://schemas.openxmlformats.org/officeDocument/2006/relationships/image" Target="../media/image124.png"/></Relationships>
</file>

<file path=ppt/slides/_rels/slide52.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128.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image" Target="../media/image131.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120.xml"/><Relationship Id="rId7" Type="http://schemas.openxmlformats.org/officeDocument/2006/relationships/image" Target="../media/image133.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32.png"/><Relationship Id="rId5" Type="http://schemas.openxmlformats.org/officeDocument/2006/relationships/slideLayout" Target="../slideLayouts/slideLayout15.xml"/><Relationship Id="rId4" Type="http://schemas.openxmlformats.org/officeDocument/2006/relationships/tags" Target="../tags/tag121.xml"/><Relationship Id="rId9" Type="http://schemas.openxmlformats.org/officeDocument/2006/relationships/image" Target="../media/image135.png"/></Relationships>
</file>

<file path=ppt/slides/_rels/slide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5.xml"/><Relationship Id="rId1" Type="http://schemas.openxmlformats.org/officeDocument/2006/relationships/tags" Target="../tags/tag122.xml"/><Relationship Id="rId6" Type="http://schemas.openxmlformats.org/officeDocument/2006/relationships/image" Target="../media/image143.gif"/><Relationship Id="rId5" Type="http://schemas.openxmlformats.org/officeDocument/2006/relationships/image" Target="../media/image142.jpeg"/><Relationship Id="rId4" Type="http://schemas.openxmlformats.org/officeDocument/2006/relationships/image" Target="../media/image141.png"/></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145.png"/><Relationship Id="rId4" Type="http://schemas.openxmlformats.org/officeDocument/2006/relationships/image" Target="../media/image144.png"/></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5.xml"/><Relationship Id="rId1" Type="http://schemas.openxmlformats.org/officeDocument/2006/relationships/tags" Target="../tags/tag125.xml"/></Relationships>
</file>

<file path=ppt/slides/_rels/slide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15.xml"/><Relationship Id="rId1" Type="http://schemas.openxmlformats.org/officeDocument/2006/relationships/tags" Target="../tags/tag126.xml"/></Relationships>
</file>

<file path=ppt/slides/_rels/slide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5.xml"/><Relationship Id="rId4" Type="http://schemas.openxmlformats.org/officeDocument/2006/relationships/image" Target="../media/image152.png"/></Relationships>
</file>

<file path=ppt/slides/_rels/slide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5.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Layout" Target="../slideLayouts/slideLayout15.xml"/><Relationship Id="rId1" Type="http://schemas.openxmlformats.org/officeDocument/2006/relationships/tags" Target="../tags/tag127.xml"/><Relationship Id="rId4" Type="http://schemas.openxmlformats.org/officeDocument/2006/relationships/image" Target="../media/image1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image" Target="../media/image166.png"/><Relationship Id="rId4" Type="http://schemas.openxmlformats.org/officeDocument/2006/relationships/image" Target="../media/image165.emf"/></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68.png"/><Relationship Id="rId4" Type="http://schemas.openxmlformats.org/officeDocument/2006/relationships/image" Target="../media/image167.emf"/></Relationships>
</file>

<file path=ppt/slides/_rels/slide85.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slideLayout" Target="../slideLayouts/slideLayout15.xml"/><Relationship Id="rId1" Type="http://schemas.openxmlformats.org/officeDocument/2006/relationships/tags" Target="../tags/tag13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33.xml"/><Relationship Id="rId1" Type="http://schemas.openxmlformats.org/officeDocument/2006/relationships/vmlDrawing" Target="../drawings/vmlDrawing1.vml"/><Relationship Id="rId5" Type="http://schemas.openxmlformats.org/officeDocument/2006/relationships/image" Target="../media/image170.wmf"/><Relationship Id="rId4" Type="http://schemas.openxmlformats.org/officeDocument/2006/relationships/oleObject" Target="../embeddings/oleObject1.bin"/></Relationships>
</file>

<file path=ppt/slides/_rels/slide87.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slideLayout" Target="../slideLayouts/slideLayout15.xml"/><Relationship Id="rId1" Type="http://schemas.openxmlformats.org/officeDocument/2006/relationships/tags" Target="../tags/tag134.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135.xml"/><Relationship Id="rId4" Type="http://schemas.openxmlformats.org/officeDocument/2006/relationships/image" Target="../media/image172.png"/></Relationships>
</file>

<file path=ppt/slides/_rels/slide89.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slideLayout" Target="../slideLayouts/slideLayout15.xml"/><Relationship Id="rId1" Type="http://schemas.openxmlformats.org/officeDocument/2006/relationships/tags" Target="../tags/tag13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3.png"/><Relationship Id="rId2" Type="http://schemas.openxmlformats.org/officeDocument/2006/relationships/slideLayout" Target="../slideLayouts/slideLayout15.xml"/><Relationship Id="rId1" Type="http://schemas.openxmlformats.org/officeDocument/2006/relationships/tags" Target="../tags/tag58.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37.xml"/></Relationships>
</file>

<file path=ppt/slides/_rels/slide91.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slideLayout" Target="../slideLayouts/slideLayout15.xml"/><Relationship Id="rId1" Type="http://schemas.openxmlformats.org/officeDocument/2006/relationships/tags" Target="../tags/tag138.xml"/><Relationship Id="rId4" Type="http://schemas.openxmlformats.org/officeDocument/2006/relationships/image" Target="../media/image175.emf"/></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39.xml"/></Relationships>
</file>

<file path=ppt/slides/_rels/slide93.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slideLayout" Target="../slideLayouts/slideLayout15.xml"/><Relationship Id="rId1" Type="http://schemas.openxmlformats.org/officeDocument/2006/relationships/tags" Target="../tags/tag140.xml"/><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emf"/></Relationships>
</file>

<file path=ppt/slides/_rels/slide94.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slideLayout" Target="../slideLayouts/slideLayout15.xml"/><Relationship Id="rId1" Type="http://schemas.openxmlformats.org/officeDocument/2006/relationships/tags" Target="../tags/tag141.xml"/><Relationship Id="rId4" Type="http://schemas.openxmlformats.org/officeDocument/2006/relationships/image" Target="../media/image181.em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85.emf"/><Relationship Id="rId2" Type="http://schemas.openxmlformats.org/officeDocument/2006/relationships/slideLayout" Target="../slideLayouts/slideLayout15.xml"/><Relationship Id="rId1" Type="http://schemas.openxmlformats.org/officeDocument/2006/relationships/tags" Target="../tags/tag142.xml"/><Relationship Id="rId6" Type="http://schemas.openxmlformats.org/officeDocument/2006/relationships/image" Target="../media/image184.emf"/><Relationship Id="rId5" Type="http://schemas.openxmlformats.org/officeDocument/2006/relationships/image" Target="../media/image183.emf"/><Relationship Id="rId4" Type="http://schemas.openxmlformats.org/officeDocument/2006/relationships/image" Target="../media/image182.emf"/></Relationships>
</file>

<file path=ppt/slides/_rels/slide96.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slideLayout" Target="../slideLayouts/slideLayout15.xml"/><Relationship Id="rId1" Type="http://schemas.openxmlformats.org/officeDocument/2006/relationships/tags" Target="../tags/tag143.xml"/></Relationships>
</file>

<file path=ppt/slides/_rels/slide97.xml.rels><?xml version="1.0" encoding="UTF-8" standalone="yes"?>
<Relationships xmlns="http://schemas.openxmlformats.org/package/2006/relationships"><Relationship Id="rId8" Type="http://schemas.openxmlformats.org/officeDocument/2006/relationships/image" Target="../media/image189.emf"/><Relationship Id="rId3" Type="http://schemas.openxmlformats.org/officeDocument/2006/relationships/slideLayout" Target="../slideLayouts/slideLayout6.xml"/><Relationship Id="rId7" Type="http://schemas.openxmlformats.org/officeDocument/2006/relationships/image" Target="../media/image188.wmf"/><Relationship Id="rId2" Type="http://schemas.openxmlformats.org/officeDocument/2006/relationships/tags" Target="../tags/tag14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87.wmf"/><Relationship Id="rId4" Type="http://schemas.openxmlformats.org/officeDocument/2006/relationships/oleObject" Target="../embeddings/oleObject2.bin"/></Relationships>
</file>

<file path=ppt/slides/_rels/slide98.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slideLayout" Target="../slideLayouts/slideLayout15.xml"/><Relationship Id="rId1" Type="http://schemas.openxmlformats.org/officeDocument/2006/relationships/tags" Target="../tags/tag145.xml"/></Relationships>
</file>

<file path=ppt/slides/_rels/slide99.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slideLayout" Target="../slideLayouts/slideLayout15.xml"/><Relationship Id="rId1" Type="http://schemas.openxmlformats.org/officeDocument/2006/relationships/tags" Target="../tags/tag1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arkansasanimefestival.com/a2fwp/wp-content/uploads/2017/01/cherry-blossom-footer4.png">
            <a:extLst>
              <a:ext uri="{FF2B5EF4-FFF2-40B4-BE49-F238E27FC236}">
                <a16:creationId xmlns:a16="http://schemas.microsoft.com/office/drawing/2014/main" id="{77F30DA7-35FA-4BBE-8592-4F183732AF53}"/>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 y="5410200"/>
            <a:ext cx="12192001" cy="14478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ctrTitle"/>
          </p:nvPr>
        </p:nvSpPr>
        <p:spPr>
          <a:xfrm>
            <a:off x="589434" y="1371601"/>
            <a:ext cx="8783166" cy="1219199"/>
          </a:xfrm>
        </p:spPr>
        <p:txBody>
          <a:bodyPr/>
          <a:lstStyle/>
          <a:p>
            <a:r>
              <a:rPr lang="en-US" dirty="0"/>
              <a:t>Rare Events in Monte Carlo Methods with Applications to Circuit Simulation</a:t>
            </a:r>
          </a:p>
        </p:txBody>
      </p:sp>
      <p:sp>
        <p:nvSpPr>
          <p:cNvPr id="7" name="Subtitle 2"/>
          <p:cNvSpPr txBox="1">
            <a:spLocks/>
          </p:cNvSpPr>
          <p:nvPr/>
        </p:nvSpPr>
        <p:spPr>
          <a:xfrm>
            <a:off x="615938" y="2895600"/>
            <a:ext cx="9313253" cy="2514600"/>
          </a:xfrm>
          <a:prstGeom prst="rect">
            <a:avLst/>
          </a:prstGeom>
        </p:spPr>
        <p:txBody>
          <a:bodyPr vert="horz" lIns="91440" tIns="45720" rIns="91440" bIns="45720" rtlCol="0">
            <a:normAutofit/>
          </a:bodyPr>
          <a:lstStyle>
            <a:lvl1pPr marL="0" indent="0" algn="l" defTabSz="914400" rtl="0" eaLnBrk="1" latinLnBrk="0" hangingPunct="1">
              <a:spcBef>
                <a:spcPts val="600"/>
              </a:spcBef>
              <a:buFont typeface="Arial" pitchFamily="34" charset="0"/>
              <a:buNone/>
              <a:defRPr sz="2800" b="0" kern="1200">
                <a:solidFill>
                  <a:schemeClr val="tx1"/>
                </a:solidFill>
                <a:effectLst/>
                <a:latin typeface="+mn-lt"/>
                <a:ea typeface="+mn-ea"/>
                <a:cs typeface="+mn-cs"/>
              </a:defRPr>
            </a:lvl1pPr>
            <a:lvl2pPr marL="457200" indent="0" algn="ctr" defTabSz="914400" rtl="0" eaLnBrk="1" latinLnBrk="0" hangingPunct="1">
              <a:spcBef>
                <a:spcPts val="600"/>
              </a:spcBef>
              <a:buFont typeface="Arial" pitchFamily="34" charset="0"/>
              <a:buNone/>
              <a:defRPr sz="1800" kern="1200">
                <a:solidFill>
                  <a:schemeClr val="tx1">
                    <a:tint val="75000"/>
                  </a:schemeClr>
                </a:solidFill>
                <a:latin typeface="+mn-lt"/>
                <a:ea typeface="+mn-ea"/>
                <a:cs typeface="+mn-cs"/>
              </a:defRPr>
            </a:lvl2pPr>
            <a:lvl3pPr marL="914400" indent="0" algn="ctr" defTabSz="568325" rtl="0" eaLnBrk="1" latinLnBrk="0" hangingPunct="1">
              <a:spcBef>
                <a:spcPts val="600"/>
              </a:spcBef>
              <a:buFont typeface="Arial" pitchFamily="34" charset="0"/>
              <a:buNone/>
              <a:tabLst>
                <a:tab pos="803275" algn="l"/>
              </a:tabLst>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baseline="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1400" kern="1200" baseline="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pPr>
            <a:r>
              <a:rPr lang="en-US" sz="2000" dirty="0"/>
              <a:t>Todd McKenzie, PhD Candidate</a:t>
            </a:r>
            <a:br>
              <a:rPr lang="en-US" sz="2000" dirty="0"/>
            </a:br>
            <a:r>
              <a:rPr lang="en-US" sz="2000" dirty="0"/>
              <a:t>Graduate Institute of Computer Science and Information Engineering</a:t>
            </a:r>
          </a:p>
          <a:p>
            <a:pPr>
              <a:spcBef>
                <a:spcPts val="0"/>
              </a:spcBef>
            </a:pPr>
            <a:r>
              <a:rPr lang="en-US" sz="2000" dirty="0"/>
              <a:t>National Taiwan University</a:t>
            </a:r>
          </a:p>
          <a:p>
            <a:endParaRPr lang="en-US" sz="2400" dirty="0"/>
          </a:p>
          <a:p>
            <a:pPr>
              <a:spcBef>
                <a:spcPts val="0"/>
              </a:spcBef>
            </a:pPr>
            <a:r>
              <a:rPr lang="en-US" sz="1900" dirty="0"/>
              <a:t>PhD Advisor : Professor Yung-</a:t>
            </a:r>
            <a:r>
              <a:rPr lang="en-US" sz="1900" dirty="0" err="1"/>
              <a:t>jen</a:t>
            </a:r>
            <a:r>
              <a:rPr lang="en-US" sz="1900" dirty="0"/>
              <a:t> (Jane) Hsu [NTU]</a:t>
            </a:r>
          </a:p>
          <a:p>
            <a:pPr>
              <a:spcBef>
                <a:spcPts val="0"/>
              </a:spcBef>
            </a:pPr>
            <a:r>
              <a:rPr lang="en-US" sz="1900" dirty="0"/>
              <a:t>Manager/Mentor : Dr. Kishore Singhal [Synopsys]</a:t>
            </a:r>
          </a:p>
          <a:p>
            <a:endParaRPr lang="en-US" sz="1600" dirty="0"/>
          </a:p>
        </p:txBody>
      </p:sp>
      <p:pic>
        <p:nvPicPr>
          <p:cNvPr id="2050" name="Picture 2" descr="Image result for ntu logo taiw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01200" y="304800"/>
            <a:ext cx="2345224" cy="96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79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88D9-AB4A-4C23-AAAD-26DACB1BABB8}"/>
              </a:ext>
            </a:extLst>
          </p:cNvPr>
          <p:cNvSpPr>
            <a:spLocks noGrp="1"/>
          </p:cNvSpPr>
          <p:nvPr>
            <p:ph type="title"/>
          </p:nvPr>
        </p:nvSpPr>
        <p:spPr/>
        <p:txBody>
          <a:bodyPr/>
          <a:lstStyle/>
          <a:p>
            <a:r>
              <a:rPr lang="en-US" dirty="0"/>
              <a:t>Uniform Random Sampling (1/2)</a:t>
            </a:r>
          </a:p>
        </p:txBody>
      </p:sp>
      <p:pic>
        <p:nvPicPr>
          <p:cNvPr id="4" name="Picture 3">
            <a:extLst>
              <a:ext uri="{FF2B5EF4-FFF2-40B4-BE49-F238E27FC236}">
                <a16:creationId xmlns:a16="http://schemas.microsoft.com/office/drawing/2014/main" id="{908E9E11-B8CA-47DF-BC66-CBD2CDD320D7}"/>
              </a:ext>
            </a:extLst>
          </p:cNvPr>
          <p:cNvPicPr>
            <a:picLocks noChangeAspect="1"/>
          </p:cNvPicPr>
          <p:nvPr/>
        </p:nvPicPr>
        <p:blipFill rotWithShape="1">
          <a:blip r:embed="rId2"/>
          <a:srcRect r="57256"/>
          <a:stretch/>
        </p:blipFill>
        <p:spPr>
          <a:xfrm>
            <a:off x="7924800" y="763512"/>
            <a:ext cx="2819400" cy="2817888"/>
          </a:xfrm>
          <a:prstGeom prst="rect">
            <a:avLst/>
          </a:prstGeom>
        </p:spPr>
      </p:pic>
      <p:pic>
        <p:nvPicPr>
          <p:cNvPr id="5" name="Picture 4">
            <a:extLst>
              <a:ext uri="{FF2B5EF4-FFF2-40B4-BE49-F238E27FC236}">
                <a16:creationId xmlns:a16="http://schemas.microsoft.com/office/drawing/2014/main" id="{A2C3002B-E419-4B0E-A07A-E3C7663EC8A9}"/>
              </a:ext>
            </a:extLst>
          </p:cNvPr>
          <p:cNvPicPr>
            <a:picLocks noChangeAspect="1"/>
          </p:cNvPicPr>
          <p:nvPr/>
        </p:nvPicPr>
        <p:blipFill rotWithShape="1">
          <a:blip r:embed="rId2"/>
          <a:srcRect l="49719"/>
          <a:stretch/>
        </p:blipFill>
        <p:spPr>
          <a:xfrm>
            <a:off x="7924800" y="3581400"/>
            <a:ext cx="3316531" cy="2817888"/>
          </a:xfrm>
          <a:prstGeom prst="rect">
            <a:avLst/>
          </a:prstGeom>
        </p:spPr>
      </p:pic>
      <p:sp>
        <p:nvSpPr>
          <p:cNvPr id="6" name="TextBox 5">
            <a:extLst>
              <a:ext uri="{FF2B5EF4-FFF2-40B4-BE49-F238E27FC236}">
                <a16:creationId xmlns:a16="http://schemas.microsoft.com/office/drawing/2014/main" id="{DA335F35-141C-400E-994D-8FCF14800ECF}"/>
              </a:ext>
            </a:extLst>
          </p:cNvPr>
          <p:cNvSpPr txBox="1"/>
          <p:nvPr/>
        </p:nvSpPr>
        <p:spPr>
          <a:xfrm>
            <a:off x="1219200" y="2459504"/>
            <a:ext cx="5715000" cy="1938992"/>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Uniform random variable densities shown to the right for 1D and 2D</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Select uniform random samples in D dimensions simply by choosing D uniform random variables</a:t>
            </a:r>
          </a:p>
        </p:txBody>
      </p:sp>
    </p:spTree>
    <p:extLst>
      <p:ext uri="{BB962C8B-B14F-4D97-AF65-F5344CB8AC3E}">
        <p14:creationId xmlns:p14="http://schemas.microsoft.com/office/powerpoint/2010/main" val="21043150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6046953" y="550526"/>
            <a:ext cx="5968500" cy="5942868"/>
          </a:xfrm>
          <a:prstGeom prst="rect">
            <a:avLst/>
          </a:prstGeom>
        </p:spPr>
      </p:pic>
      <p:sp>
        <p:nvSpPr>
          <p:cNvPr id="6" name="Title 5"/>
          <p:cNvSpPr>
            <a:spLocks noGrp="1"/>
          </p:cNvSpPr>
          <p:nvPr>
            <p:ph type="title"/>
          </p:nvPr>
        </p:nvSpPr>
        <p:spPr>
          <a:xfrm>
            <a:off x="609600" y="68574"/>
            <a:ext cx="11581896" cy="768005"/>
          </a:xfrm>
        </p:spPr>
        <p:txBody>
          <a:bodyPr/>
          <a:lstStyle/>
          <a:p>
            <a:r>
              <a:rPr lang="en-US" dirty="0"/>
              <a:t>QQ Plot - Confidence Intervals – 3 </a:t>
            </a:r>
          </a:p>
        </p:txBody>
      </p:sp>
      <p:sp>
        <p:nvSpPr>
          <p:cNvPr id="7" name="Content Placeholder 6"/>
          <p:cNvSpPr>
            <a:spLocks noGrp="1"/>
          </p:cNvSpPr>
          <p:nvPr>
            <p:ph idx="1"/>
          </p:nvPr>
        </p:nvSpPr>
        <p:spPr>
          <a:xfrm>
            <a:off x="609599" y="836579"/>
            <a:ext cx="5334001" cy="4773885"/>
          </a:xfrm>
        </p:spPr>
        <p:txBody>
          <a:bodyPr>
            <a:normAutofit/>
          </a:bodyPr>
          <a:lstStyle/>
          <a:p>
            <a:r>
              <a:rPr lang="en-US" dirty="0"/>
              <a:t>The confidence interval, the grey shaded region in the figure, captures the statistical sampling error concept in a formal manner</a:t>
            </a:r>
          </a:p>
          <a:p>
            <a:r>
              <a:rPr lang="en-US" dirty="0"/>
              <a:t>When the confidence interval is 95%, the true QQ plot line will lie within the grey shaded region 95% of the time</a:t>
            </a:r>
          </a:p>
          <a:p>
            <a:r>
              <a:rPr lang="en-US" dirty="0"/>
              <a:t>The QQ plot confidence interval is based on the beta distribution for the order statistics</a:t>
            </a:r>
          </a:p>
          <a:p>
            <a:r>
              <a:rPr lang="en-US" dirty="0"/>
              <a:t>The </a:t>
            </a:r>
            <a:r>
              <a:rPr lang="en-US" i="1" dirty="0"/>
              <a:t>y</a:t>
            </a:r>
            <a:r>
              <a:rPr lang="en-US" dirty="0"/>
              <a:t>-axis range and the confidence interval width depend on sample size</a:t>
            </a:r>
          </a:p>
          <a:p>
            <a:r>
              <a:rPr lang="en-US" dirty="0"/>
              <a:t>The </a:t>
            </a:r>
            <a:r>
              <a:rPr lang="en-US" i="1" dirty="0"/>
              <a:t>y</a:t>
            </a:r>
            <a:r>
              <a:rPr lang="en-US" dirty="0"/>
              <a:t>-axis range increases and the confidence interval shrinks with increasing sample size</a:t>
            </a:r>
          </a:p>
        </p:txBody>
      </p:sp>
      <p:sp>
        <p:nvSpPr>
          <p:cNvPr id="2" name="TextBox 1"/>
          <p:cNvSpPr txBox="1"/>
          <p:nvPr/>
        </p:nvSpPr>
        <p:spPr>
          <a:xfrm>
            <a:off x="685800" y="5410200"/>
            <a:ext cx="5856318" cy="769441"/>
          </a:xfrm>
          <a:prstGeom prst="rect">
            <a:avLst/>
          </a:prstGeom>
          <a:noFill/>
        </p:spPr>
        <p:txBody>
          <a:bodyPr wrap="square" rtlCol="0">
            <a:spAutoFit/>
          </a:bodyPr>
          <a:lstStyle/>
          <a:p>
            <a:r>
              <a:rPr lang="en-US" sz="1100" dirty="0"/>
              <a:t>C. Clopper and S. Pearson: </a:t>
            </a:r>
            <a:r>
              <a:rPr lang="en-US" sz="1100" i="1" dirty="0"/>
              <a:t>The use of confidence or fiducial limits illustrated</a:t>
            </a:r>
          </a:p>
          <a:p>
            <a:r>
              <a:rPr lang="en-US" sz="1100" i="1" dirty="0"/>
              <a:t>in the case of the Binomial.</a:t>
            </a:r>
            <a:r>
              <a:rPr lang="en-US" sz="1100" dirty="0"/>
              <a:t> </a:t>
            </a:r>
            <a:r>
              <a:rPr lang="en-US" sz="1100" dirty="0" err="1"/>
              <a:t>Biometrika</a:t>
            </a:r>
            <a:r>
              <a:rPr lang="en-US" sz="1100" dirty="0"/>
              <a:t>, pp. 404-413, 1934.</a:t>
            </a:r>
          </a:p>
          <a:p>
            <a:r>
              <a:rPr lang="en-US" sz="1100" dirty="0"/>
              <a:t>R.S. Woodruff: </a:t>
            </a:r>
            <a:r>
              <a:rPr lang="en-US" sz="1100" i="1" dirty="0"/>
              <a:t>Confi­dence intervals for medians and other position measures</a:t>
            </a:r>
            <a:r>
              <a:rPr lang="en-US" sz="1100" dirty="0"/>
              <a:t>. JASA, pp. 635–646, 1952.</a:t>
            </a:r>
          </a:p>
        </p:txBody>
      </p:sp>
    </p:spTree>
    <p:custDataLst>
      <p:tags r:id="rId1"/>
    </p:custDataLst>
    <p:extLst>
      <p:ext uri="{BB962C8B-B14F-4D97-AF65-F5344CB8AC3E}">
        <p14:creationId xmlns:p14="http://schemas.microsoft.com/office/powerpoint/2010/main" val="2407397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57862C-167D-44FD-87CA-0129B38BCB7B}"/>
              </a:ext>
            </a:extLst>
          </p:cNvPr>
          <p:cNvSpPr>
            <a:spLocks noGrp="1"/>
          </p:cNvSpPr>
          <p:nvPr>
            <p:ph type="title"/>
          </p:nvPr>
        </p:nvSpPr>
        <p:spPr/>
        <p:txBody>
          <a:bodyPr/>
          <a:lstStyle/>
          <a:p>
            <a:r>
              <a:rPr lang="en-US" dirty="0"/>
              <a:t>Error function : Definition and Integrals through Third Order</a:t>
            </a:r>
          </a:p>
        </p:txBody>
      </p:sp>
      <p:pic>
        <p:nvPicPr>
          <p:cNvPr id="17" name="Picture 16">
            <a:extLst>
              <a:ext uri="{FF2B5EF4-FFF2-40B4-BE49-F238E27FC236}">
                <a16:creationId xmlns:a16="http://schemas.microsoft.com/office/drawing/2014/main" id="{709E4A42-3DD2-4637-9761-F1524FB9CED2}"/>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14400" y="1321946"/>
            <a:ext cx="5972763" cy="4823707"/>
          </a:xfrm>
          <a:prstGeom prst="rect">
            <a:avLst/>
          </a:prstGeom>
        </p:spPr>
      </p:pic>
      <p:pic>
        <p:nvPicPr>
          <p:cNvPr id="9220" name="Picture 4" descr="https://png2.kisspng.com/sh/be96f373d433952d363c1f936a3c8692/L0KzQYm3V8E0N6N8hJH0aYP2gLBuTfVzepD3RdhAbnP3ebF1TgNqb550gdY2ZoXxc8XwjB4udJDsgeV9aXOwdsb1gCRqd58yi9twbXBsdH7qlgJ3bV46eqYDYUXodYLpUcc5Pl89T6QBMUK3RIK8U8E1QGg8Sqg6MUGxgLBu/kisspng-error-function-sigmoid-function-logistic-function-sigmoid-curve-5b48a5ee1b1786.872612441531487726111.png">
            <a:extLst>
              <a:ext uri="{FF2B5EF4-FFF2-40B4-BE49-F238E27FC236}">
                <a16:creationId xmlns:a16="http://schemas.microsoft.com/office/drawing/2014/main" id="{8529D11C-65FF-484A-83D9-2EAECCAFEA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2209800"/>
            <a:ext cx="4353983"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5645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57862C-167D-44FD-87CA-0129B38BCB7B}"/>
              </a:ext>
            </a:extLst>
          </p:cNvPr>
          <p:cNvSpPr>
            <a:spLocks noGrp="1"/>
          </p:cNvSpPr>
          <p:nvPr>
            <p:ph type="title"/>
          </p:nvPr>
        </p:nvSpPr>
        <p:spPr>
          <a:xfrm>
            <a:off x="609600" y="68574"/>
            <a:ext cx="11582400" cy="771588"/>
          </a:xfrm>
        </p:spPr>
        <p:txBody>
          <a:bodyPr/>
          <a:lstStyle/>
          <a:p>
            <a:r>
              <a:rPr lang="en-US" dirty="0"/>
              <a:t>Error function : Definition and Integrals through Third Order</a:t>
            </a:r>
          </a:p>
        </p:txBody>
      </p:sp>
      <p:pic>
        <p:nvPicPr>
          <p:cNvPr id="13" name="Picture 12">
            <a:extLst>
              <a:ext uri="{FF2B5EF4-FFF2-40B4-BE49-F238E27FC236}">
                <a16:creationId xmlns:a16="http://schemas.microsoft.com/office/drawing/2014/main" id="{615388F8-FBFF-4675-914A-CE4A5819038D}"/>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32976" y="914400"/>
            <a:ext cx="6734624" cy="5395622"/>
          </a:xfrm>
          <a:prstGeom prst="rect">
            <a:avLst/>
          </a:prstGeom>
        </p:spPr>
      </p:pic>
      <p:pic>
        <p:nvPicPr>
          <p:cNvPr id="14" name="Picture 13">
            <a:extLst>
              <a:ext uri="{FF2B5EF4-FFF2-40B4-BE49-F238E27FC236}">
                <a16:creationId xmlns:a16="http://schemas.microsoft.com/office/drawing/2014/main" id="{0D5BF019-C482-4924-B93B-045F262B117A}"/>
              </a:ext>
            </a:extLst>
          </p:cNvPr>
          <p:cNvPicPr>
            <a:picLocks noChangeAspect="1"/>
          </p:cNvPicPr>
          <p:nvPr/>
        </p:nvPicPr>
        <p:blipFill>
          <a:blip r:embed="rId4"/>
          <a:stretch>
            <a:fillRect/>
          </a:stretch>
        </p:blipFill>
        <p:spPr>
          <a:xfrm>
            <a:off x="8763323" y="1144314"/>
            <a:ext cx="2201361" cy="1457816"/>
          </a:xfrm>
          <a:prstGeom prst="rect">
            <a:avLst/>
          </a:prstGeom>
        </p:spPr>
      </p:pic>
      <p:pic>
        <p:nvPicPr>
          <p:cNvPr id="16" name="Picture 15">
            <a:extLst>
              <a:ext uri="{FF2B5EF4-FFF2-40B4-BE49-F238E27FC236}">
                <a16:creationId xmlns:a16="http://schemas.microsoft.com/office/drawing/2014/main" id="{39C1A1D4-4BB9-4310-8F35-6D5CCE0DE609}"/>
              </a:ext>
            </a:extLst>
          </p:cNvPr>
          <p:cNvPicPr>
            <a:picLocks noChangeAspect="1"/>
          </p:cNvPicPr>
          <p:nvPr/>
        </p:nvPicPr>
        <p:blipFill>
          <a:blip r:embed="rId5"/>
          <a:stretch>
            <a:fillRect/>
          </a:stretch>
        </p:blipFill>
        <p:spPr>
          <a:xfrm>
            <a:off x="8763323" y="2686563"/>
            <a:ext cx="2201361" cy="1383713"/>
          </a:xfrm>
          <a:prstGeom prst="rect">
            <a:avLst/>
          </a:prstGeom>
        </p:spPr>
      </p:pic>
      <p:pic>
        <p:nvPicPr>
          <p:cNvPr id="20" name="Picture 19">
            <a:extLst>
              <a:ext uri="{FF2B5EF4-FFF2-40B4-BE49-F238E27FC236}">
                <a16:creationId xmlns:a16="http://schemas.microsoft.com/office/drawing/2014/main" id="{5EC6B61F-67D9-4F6E-BBC2-5B5A437E2836}"/>
              </a:ext>
            </a:extLst>
          </p:cNvPr>
          <p:cNvPicPr>
            <a:picLocks noChangeAspect="1"/>
          </p:cNvPicPr>
          <p:nvPr/>
        </p:nvPicPr>
        <p:blipFill>
          <a:blip r:embed="rId6"/>
          <a:stretch>
            <a:fillRect/>
          </a:stretch>
        </p:blipFill>
        <p:spPr>
          <a:xfrm>
            <a:off x="8763323" y="4174355"/>
            <a:ext cx="2214684" cy="1489984"/>
          </a:xfrm>
          <a:prstGeom prst="rect">
            <a:avLst/>
          </a:prstGeom>
        </p:spPr>
      </p:pic>
      <p:cxnSp>
        <p:nvCxnSpPr>
          <p:cNvPr id="22" name="Straight Arrow Connector 21">
            <a:extLst>
              <a:ext uri="{FF2B5EF4-FFF2-40B4-BE49-F238E27FC236}">
                <a16:creationId xmlns:a16="http://schemas.microsoft.com/office/drawing/2014/main" id="{5134CEAE-E27E-436E-A824-328763245C98}"/>
              </a:ext>
            </a:extLst>
          </p:cNvPr>
          <p:cNvCxnSpPr>
            <a:cxnSpLocks/>
          </p:cNvCxnSpPr>
          <p:nvPr/>
        </p:nvCxnSpPr>
        <p:spPr>
          <a:xfrm>
            <a:off x="6019800" y="3063239"/>
            <a:ext cx="2743523" cy="1111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B203E5-58D5-4BF5-9BBB-51B232FC439C}"/>
              </a:ext>
            </a:extLst>
          </p:cNvPr>
          <p:cNvCxnSpPr>
            <a:cxnSpLocks/>
          </p:cNvCxnSpPr>
          <p:nvPr/>
        </p:nvCxnSpPr>
        <p:spPr>
          <a:xfrm>
            <a:off x="5486400" y="2562825"/>
            <a:ext cx="3276923" cy="5004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284C50-1697-4135-8B80-3E3CDD6B89E6}"/>
              </a:ext>
            </a:extLst>
          </p:cNvPr>
          <p:cNvCxnSpPr>
            <a:cxnSpLocks/>
          </p:cNvCxnSpPr>
          <p:nvPr/>
        </p:nvCxnSpPr>
        <p:spPr>
          <a:xfrm flipV="1">
            <a:off x="3733800" y="1745311"/>
            <a:ext cx="5181600" cy="2290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Arrow: Left 26">
            <a:extLst>
              <a:ext uri="{FF2B5EF4-FFF2-40B4-BE49-F238E27FC236}">
                <a16:creationId xmlns:a16="http://schemas.microsoft.com/office/drawing/2014/main" id="{06AE72EC-BAB0-47C2-B54D-9B4F2F98DB22}"/>
              </a:ext>
            </a:extLst>
          </p:cNvPr>
          <p:cNvSpPr/>
          <p:nvPr/>
        </p:nvSpPr>
        <p:spPr>
          <a:xfrm>
            <a:off x="4929809" y="4724400"/>
            <a:ext cx="533400" cy="289228"/>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1" name="TextBox 10">
            <a:extLst>
              <a:ext uri="{FF2B5EF4-FFF2-40B4-BE49-F238E27FC236}">
                <a16:creationId xmlns:a16="http://schemas.microsoft.com/office/drawing/2014/main" id="{676FED5D-4E56-4856-9109-B98BBFDEDD19}"/>
              </a:ext>
            </a:extLst>
          </p:cNvPr>
          <p:cNvSpPr txBox="1"/>
          <p:nvPr/>
        </p:nvSpPr>
        <p:spPr>
          <a:xfrm>
            <a:off x="6553200" y="5968491"/>
            <a:ext cx="5715000" cy="646331"/>
          </a:xfrm>
          <a:prstGeom prst="rect">
            <a:avLst/>
          </a:prstGeom>
          <a:noFill/>
        </p:spPr>
        <p:txBody>
          <a:bodyPr wrap="square" rtlCol="0">
            <a:spAutoFit/>
          </a:bodyPr>
          <a:lstStyle/>
          <a:p>
            <a:r>
              <a:rPr lang="en-US" dirty="0">
                <a:solidFill>
                  <a:srgbClr val="0070C0"/>
                </a:solidFill>
              </a:rPr>
              <a:t>While more general than Owen's T function, the numerical approximation of S</a:t>
            </a:r>
            <a:r>
              <a:rPr lang="en-US" baseline="-25000" dirty="0">
                <a:solidFill>
                  <a:srgbClr val="0070C0"/>
                </a:solidFill>
              </a:rPr>
              <a:t>t</a:t>
            </a:r>
            <a:r>
              <a:rPr lang="en-US" dirty="0">
                <a:solidFill>
                  <a:srgbClr val="0070C0"/>
                </a:solidFill>
              </a:rPr>
              <a:t>(x) for t&gt;1 is unavailable</a:t>
            </a:r>
          </a:p>
        </p:txBody>
      </p:sp>
    </p:spTree>
    <p:extLst>
      <p:ext uri="{BB962C8B-B14F-4D97-AF65-F5344CB8AC3E}">
        <p14:creationId xmlns:p14="http://schemas.microsoft.com/office/powerpoint/2010/main" val="2733163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Integral of the Higher Order Error Function</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828800"/>
            <a:ext cx="11506200" cy="4433888"/>
          </a:xfrm>
        </p:spPr>
        <p:txBody>
          <a:bodyPr/>
          <a:lstStyle/>
          <a:p>
            <a:r>
              <a:rPr lang="en-US" dirty="0"/>
              <a:t>Supporting material</a:t>
            </a:r>
          </a:p>
          <a:p>
            <a:pPr lvl="1"/>
            <a:r>
              <a:rPr lang="en-US" dirty="0"/>
              <a:t>Error function definition and integrals through third order</a:t>
            </a:r>
          </a:p>
          <a:p>
            <a:pPr lvl="1"/>
            <a:endParaRPr lang="en-US" dirty="0"/>
          </a:p>
          <a:p>
            <a:r>
              <a:rPr lang="en-US" dirty="0"/>
              <a:t>Primary contribution</a:t>
            </a:r>
          </a:p>
          <a:p>
            <a:pPr lvl="1"/>
            <a:r>
              <a:rPr lang="en-US" dirty="0"/>
              <a:t>Rearrangement of error function integral in terms of new function S</a:t>
            </a:r>
            <a:r>
              <a:rPr lang="en-US" baseline="-25000" dirty="0"/>
              <a:t>t</a:t>
            </a:r>
            <a:r>
              <a:rPr lang="en-US" dirty="0"/>
              <a:t>(x)</a:t>
            </a:r>
          </a:p>
          <a:p>
            <a:pPr lvl="1"/>
            <a:r>
              <a:rPr lang="en-US" dirty="0"/>
              <a:t>It is a general solution, working for the integral of the error function to any positive integer power</a:t>
            </a:r>
          </a:p>
          <a:p>
            <a:pPr lvl="1"/>
            <a:endParaRPr lang="en-US" dirty="0"/>
          </a:p>
          <a:p>
            <a:pPr marL="0" indent="0">
              <a:buNone/>
            </a:pPr>
            <a:endParaRPr lang="en-US" dirty="0"/>
          </a:p>
        </p:txBody>
      </p:sp>
    </p:spTree>
    <p:extLst>
      <p:ext uri="{BB962C8B-B14F-4D97-AF65-F5344CB8AC3E}">
        <p14:creationId xmlns:p14="http://schemas.microsoft.com/office/powerpoint/2010/main" val="60414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88D9-AB4A-4C23-AAAD-26DACB1BABB8}"/>
              </a:ext>
            </a:extLst>
          </p:cNvPr>
          <p:cNvSpPr>
            <a:spLocks noGrp="1"/>
          </p:cNvSpPr>
          <p:nvPr>
            <p:ph type="title"/>
          </p:nvPr>
        </p:nvSpPr>
        <p:spPr/>
        <p:txBody>
          <a:bodyPr/>
          <a:lstStyle/>
          <a:p>
            <a:r>
              <a:rPr lang="en-US" dirty="0"/>
              <a:t>Uniform Random Sampling (2/2)</a:t>
            </a:r>
          </a:p>
        </p:txBody>
      </p:sp>
      <p:sp>
        <p:nvSpPr>
          <p:cNvPr id="6" name="TextBox 5">
            <a:extLst>
              <a:ext uri="{FF2B5EF4-FFF2-40B4-BE49-F238E27FC236}">
                <a16:creationId xmlns:a16="http://schemas.microsoft.com/office/drawing/2014/main" id="{DA335F35-141C-400E-994D-8FCF14800ECF}"/>
              </a:ext>
            </a:extLst>
          </p:cNvPr>
          <p:cNvSpPr txBox="1"/>
          <p:nvPr/>
        </p:nvSpPr>
        <p:spPr>
          <a:xfrm>
            <a:off x="399222" y="1872762"/>
            <a:ext cx="4867892" cy="2862322"/>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Uniform random variables in higher dimensions depart significantly from normal</a:t>
            </a:r>
          </a:p>
          <a:p>
            <a:pPr marL="342900" indent="-342900" algn="l">
              <a:buFont typeface="Arial" panose="020B0604020202020204" pitchFamily="34" charset="0"/>
              <a:buChar char="•"/>
            </a:pPr>
            <a:r>
              <a:rPr lang="en-US" sz="2000" dirty="0"/>
              <a:t>Statistical inferences are no longer practical</a:t>
            </a:r>
          </a:p>
          <a:p>
            <a:pPr marL="342900" indent="-342900" algn="l">
              <a:buFont typeface="Arial" panose="020B0604020202020204" pitchFamily="34" charset="0"/>
              <a:buChar char="•"/>
            </a:pPr>
            <a:r>
              <a:rPr lang="en-US" sz="2000" dirty="0"/>
              <a:t>In this example in 300 dimensions, the majority of uniform samples exceed 30 sigma (which has a likelihood of 1 in 10</a:t>
            </a:r>
            <a:r>
              <a:rPr lang="en-US" sz="2000" baseline="30000" dirty="0"/>
              <a:t>197</a:t>
            </a:r>
            <a:r>
              <a:rPr lang="en-US" sz="2000" dirty="0"/>
              <a:t>)</a:t>
            </a:r>
          </a:p>
        </p:txBody>
      </p:sp>
      <p:sp>
        <p:nvSpPr>
          <p:cNvPr id="9" name="TextBox 8">
            <a:extLst>
              <a:ext uri="{FF2B5EF4-FFF2-40B4-BE49-F238E27FC236}">
                <a16:creationId xmlns:a16="http://schemas.microsoft.com/office/drawing/2014/main" id="{201E7E49-C5D6-494D-AF4A-0F13C1B7CD06}"/>
              </a:ext>
            </a:extLst>
          </p:cNvPr>
          <p:cNvSpPr txBox="1"/>
          <p:nvPr/>
        </p:nvSpPr>
        <p:spPr>
          <a:xfrm>
            <a:off x="6294868" y="1905000"/>
            <a:ext cx="2172390" cy="307777"/>
          </a:xfrm>
          <a:prstGeom prst="rect">
            <a:avLst/>
          </a:prstGeom>
          <a:noFill/>
        </p:spPr>
        <p:txBody>
          <a:bodyPr wrap="none" rtlCol="0">
            <a:spAutoFit/>
          </a:bodyPr>
          <a:lstStyle/>
          <a:p>
            <a:pPr algn="l"/>
            <a:r>
              <a:rPr lang="en-US" sz="1400" b="1" dirty="0"/>
              <a:t>1D : Probability density</a:t>
            </a:r>
          </a:p>
        </p:txBody>
      </p:sp>
      <p:grpSp>
        <p:nvGrpSpPr>
          <p:cNvPr id="18" name="Group 17">
            <a:extLst>
              <a:ext uri="{FF2B5EF4-FFF2-40B4-BE49-F238E27FC236}">
                <a16:creationId xmlns:a16="http://schemas.microsoft.com/office/drawing/2014/main" id="{09FBB6A2-72FC-4089-B94E-CF25E958CBBD}"/>
              </a:ext>
            </a:extLst>
          </p:cNvPr>
          <p:cNvGrpSpPr/>
          <p:nvPr/>
        </p:nvGrpSpPr>
        <p:grpSpPr>
          <a:xfrm>
            <a:off x="8802798" y="3889268"/>
            <a:ext cx="2682814" cy="2591521"/>
            <a:chOff x="8704385" y="3888456"/>
            <a:chExt cx="2682814" cy="2591521"/>
          </a:xfrm>
        </p:grpSpPr>
        <p:pic>
          <p:nvPicPr>
            <p:cNvPr id="8" name="Picture 7">
              <a:extLst>
                <a:ext uri="{FF2B5EF4-FFF2-40B4-BE49-F238E27FC236}">
                  <a16:creationId xmlns:a16="http://schemas.microsoft.com/office/drawing/2014/main" id="{EE425219-7D1F-4E39-9EE6-C9762608A0FC}"/>
                </a:ext>
              </a:extLst>
            </p:cNvPr>
            <p:cNvPicPr>
              <a:picLocks noChangeAspect="1"/>
            </p:cNvPicPr>
            <p:nvPr/>
          </p:nvPicPr>
          <p:blipFill>
            <a:blip r:embed="rId2"/>
            <a:stretch>
              <a:fillRect/>
            </a:stretch>
          </p:blipFill>
          <p:spPr>
            <a:xfrm>
              <a:off x="8704385" y="3888456"/>
              <a:ext cx="2682814" cy="2591521"/>
            </a:xfrm>
            <a:prstGeom prst="rect">
              <a:avLst/>
            </a:prstGeom>
          </p:spPr>
        </p:pic>
        <p:sp>
          <p:nvSpPr>
            <p:cNvPr id="12" name="TextBox 11">
              <a:extLst>
                <a:ext uri="{FF2B5EF4-FFF2-40B4-BE49-F238E27FC236}">
                  <a16:creationId xmlns:a16="http://schemas.microsoft.com/office/drawing/2014/main" id="{5EECF269-5964-47FD-B449-52A437446582}"/>
                </a:ext>
              </a:extLst>
            </p:cNvPr>
            <p:cNvSpPr txBox="1"/>
            <p:nvPr/>
          </p:nvSpPr>
          <p:spPr>
            <a:xfrm>
              <a:off x="10665527" y="5867400"/>
              <a:ext cx="721672" cy="461665"/>
            </a:xfrm>
            <a:prstGeom prst="rect">
              <a:avLst/>
            </a:prstGeom>
            <a:noFill/>
          </p:spPr>
          <p:txBody>
            <a:bodyPr wrap="none" rtlCol="0">
              <a:spAutoFit/>
            </a:bodyPr>
            <a:lstStyle/>
            <a:p>
              <a:r>
                <a:rPr lang="en-US" sz="1200" dirty="0"/>
                <a:t>Normal</a:t>
              </a:r>
            </a:p>
            <a:p>
              <a:r>
                <a:rPr lang="en-US" sz="1200" dirty="0">
                  <a:solidFill>
                    <a:srgbClr val="1717FF"/>
                  </a:solidFill>
                </a:rPr>
                <a:t>Uniform</a:t>
              </a:r>
            </a:p>
          </p:txBody>
        </p:sp>
      </p:grpSp>
      <p:grpSp>
        <p:nvGrpSpPr>
          <p:cNvPr id="19" name="Group 18">
            <a:extLst>
              <a:ext uri="{FF2B5EF4-FFF2-40B4-BE49-F238E27FC236}">
                <a16:creationId xmlns:a16="http://schemas.microsoft.com/office/drawing/2014/main" id="{C6D59890-3937-469A-A385-CC07A3DD5ED1}"/>
              </a:ext>
            </a:extLst>
          </p:cNvPr>
          <p:cNvGrpSpPr/>
          <p:nvPr/>
        </p:nvGrpSpPr>
        <p:grpSpPr>
          <a:xfrm>
            <a:off x="8695718" y="688797"/>
            <a:ext cx="2685924" cy="2580248"/>
            <a:chOff x="8604918" y="685800"/>
            <a:chExt cx="2685924" cy="2580248"/>
          </a:xfrm>
        </p:grpSpPr>
        <p:pic>
          <p:nvPicPr>
            <p:cNvPr id="7" name="Picture 6">
              <a:extLst>
                <a:ext uri="{FF2B5EF4-FFF2-40B4-BE49-F238E27FC236}">
                  <a16:creationId xmlns:a16="http://schemas.microsoft.com/office/drawing/2014/main" id="{4298AF57-2061-405C-AF2A-062E65FA6643}"/>
                </a:ext>
              </a:extLst>
            </p:cNvPr>
            <p:cNvPicPr>
              <a:picLocks noChangeAspect="1"/>
            </p:cNvPicPr>
            <p:nvPr/>
          </p:nvPicPr>
          <p:blipFill>
            <a:blip r:embed="rId3"/>
            <a:stretch>
              <a:fillRect/>
            </a:stretch>
          </p:blipFill>
          <p:spPr>
            <a:xfrm>
              <a:off x="8604918" y="685800"/>
              <a:ext cx="2685924" cy="2580248"/>
            </a:xfrm>
            <a:prstGeom prst="rect">
              <a:avLst/>
            </a:prstGeom>
          </p:spPr>
        </p:pic>
        <p:sp>
          <p:nvSpPr>
            <p:cNvPr id="13" name="TextBox 12">
              <a:extLst>
                <a:ext uri="{FF2B5EF4-FFF2-40B4-BE49-F238E27FC236}">
                  <a16:creationId xmlns:a16="http://schemas.microsoft.com/office/drawing/2014/main" id="{6431CBF4-E14A-420C-BAB7-7513F42C26EA}"/>
                </a:ext>
              </a:extLst>
            </p:cNvPr>
            <p:cNvSpPr txBox="1"/>
            <p:nvPr/>
          </p:nvSpPr>
          <p:spPr>
            <a:xfrm>
              <a:off x="10555928" y="2662535"/>
              <a:ext cx="721672" cy="461665"/>
            </a:xfrm>
            <a:prstGeom prst="rect">
              <a:avLst/>
            </a:prstGeom>
            <a:noFill/>
          </p:spPr>
          <p:txBody>
            <a:bodyPr wrap="none" rtlCol="0">
              <a:spAutoFit/>
            </a:bodyPr>
            <a:lstStyle/>
            <a:p>
              <a:r>
                <a:rPr lang="en-US" sz="1200" dirty="0"/>
                <a:t>Normal</a:t>
              </a:r>
            </a:p>
            <a:p>
              <a:r>
                <a:rPr lang="en-US" sz="1200" dirty="0">
                  <a:solidFill>
                    <a:srgbClr val="1717FF"/>
                  </a:solidFill>
                </a:rPr>
                <a:t>Uniform</a:t>
              </a:r>
            </a:p>
          </p:txBody>
        </p:sp>
      </p:grpSp>
      <p:grpSp>
        <p:nvGrpSpPr>
          <p:cNvPr id="20" name="Group 19">
            <a:extLst>
              <a:ext uri="{FF2B5EF4-FFF2-40B4-BE49-F238E27FC236}">
                <a16:creationId xmlns:a16="http://schemas.microsoft.com/office/drawing/2014/main" id="{E60B5174-709F-4BAD-83BE-9173C8369C0A}"/>
              </a:ext>
            </a:extLst>
          </p:cNvPr>
          <p:cNvGrpSpPr/>
          <p:nvPr/>
        </p:nvGrpSpPr>
        <p:grpSpPr>
          <a:xfrm>
            <a:off x="5711701" y="2233497"/>
            <a:ext cx="2691356" cy="2580248"/>
            <a:chOff x="381000" y="2525152"/>
            <a:chExt cx="2691356" cy="2580248"/>
          </a:xfrm>
        </p:grpSpPr>
        <p:pic>
          <p:nvPicPr>
            <p:cNvPr id="3" name="Picture 2">
              <a:extLst>
                <a:ext uri="{FF2B5EF4-FFF2-40B4-BE49-F238E27FC236}">
                  <a16:creationId xmlns:a16="http://schemas.microsoft.com/office/drawing/2014/main" id="{9AFCEA8F-DEB4-425A-A6B6-DF6759A5B231}"/>
                </a:ext>
              </a:extLst>
            </p:cNvPr>
            <p:cNvPicPr>
              <a:picLocks noChangeAspect="1"/>
            </p:cNvPicPr>
            <p:nvPr/>
          </p:nvPicPr>
          <p:blipFill>
            <a:blip r:embed="rId4"/>
            <a:stretch>
              <a:fillRect/>
            </a:stretch>
          </p:blipFill>
          <p:spPr>
            <a:xfrm>
              <a:off x="381000" y="2525152"/>
              <a:ext cx="2684735" cy="2580248"/>
            </a:xfrm>
            <a:prstGeom prst="rect">
              <a:avLst/>
            </a:prstGeom>
          </p:spPr>
        </p:pic>
        <p:sp>
          <p:nvSpPr>
            <p:cNvPr id="14" name="TextBox 13">
              <a:extLst>
                <a:ext uri="{FF2B5EF4-FFF2-40B4-BE49-F238E27FC236}">
                  <a16:creationId xmlns:a16="http://schemas.microsoft.com/office/drawing/2014/main" id="{4AE8E31F-F943-4D8A-9501-A1E74C9D9C77}"/>
                </a:ext>
              </a:extLst>
            </p:cNvPr>
            <p:cNvSpPr txBox="1"/>
            <p:nvPr/>
          </p:nvSpPr>
          <p:spPr>
            <a:xfrm>
              <a:off x="2350684" y="2542737"/>
              <a:ext cx="721672" cy="461665"/>
            </a:xfrm>
            <a:prstGeom prst="rect">
              <a:avLst/>
            </a:prstGeom>
            <a:noFill/>
          </p:spPr>
          <p:txBody>
            <a:bodyPr wrap="none" rtlCol="0">
              <a:spAutoFit/>
            </a:bodyPr>
            <a:lstStyle/>
            <a:p>
              <a:r>
                <a:rPr lang="en-US" sz="1200" dirty="0"/>
                <a:t>Normal</a:t>
              </a:r>
            </a:p>
            <a:p>
              <a:r>
                <a:rPr lang="en-US" sz="1200" dirty="0">
                  <a:solidFill>
                    <a:srgbClr val="1717FF"/>
                  </a:solidFill>
                </a:rPr>
                <a:t>Uniform</a:t>
              </a:r>
            </a:p>
          </p:txBody>
        </p:sp>
      </p:grpSp>
      <p:sp>
        <p:nvSpPr>
          <p:cNvPr id="16" name="TextBox 15">
            <a:extLst>
              <a:ext uri="{FF2B5EF4-FFF2-40B4-BE49-F238E27FC236}">
                <a16:creationId xmlns:a16="http://schemas.microsoft.com/office/drawing/2014/main" id="{E083605C-82FB-4467-9A59-7191BF621243}"/>
              </a:ext>
            </a:extLst>
          </p:cNvPr>
          <p:cNvSpPr txBox="1"/>
          <p:nvPr/>
        </p:nvSpPr>
        <p:spPr>
          <a:xfrm>
            <a:off x="9067800" y="378023"/>
            <a:ext cx="2542684" cy="307777"/>
          </a:xfrm>
          <a:prstGeom prst="rect">
            <a:avLst/>
          </a:prstGeom>
          <a:noFill/>
        </p:spPr>
        <p:txBody>
          <a:bodyPr wrap="none" rtlCol="0">
            <a:spAutoFit/>
          </a:bodyPr>
          <a:lstStyle/>
          <a:p>
            <a:pPr algn="l"/>
            <a:r>
              <a:rPr lang="en-US" sz="1400" b="1" dirty="0"/>
              <a:t>300D : Distance from Origin</a:t>
            </a:r>
          </a:p>
        </p:txBody>
      </p:sp>
      <p:sp>
        <p:nvSpPr>
          <p:cNvPr id="17" name="TextBox 16">
            <a:extLst>
              <a:ext uri="{FF2B5EF4-FFF2-40B4-BE49-F238E27FC236}">
                <a16:creationId xmlns:a16="http://schemas.microsoft.com/office/drawing/2014/main" id="{9FEFF438-66C2-4CEF-A9F7-EDEF533C4255}"/>
              </a:ext>
            </a:extLst>
          </p:cNvPr>
          <p:cNvSpPr txBox="1"/>
          <p:nvPr/>
        </p:nvSpPr>
        <p:spPr>
          <a:xfrm>
            <a:off x="8714884" y="3392425"/>
            <a:ext cx="2895600" cy="523220"/>
          </a:xfrm>
          <a:prstGeom prst="rect">
            <a:avLst/>
          </a:prstGeom>
          <a:noFill/>
        </p:spPr>
        <p:txBody>
          <a:bodyPr wrap="square" rtlCol="0">
            <a:spAutoFit/>
          </a:bodyPr>
          <a:lstStyle/>
          <a:p>
            <a:pPr algn="ctr"/>
            <a:r>
              <a:rPr lang="en-US" sz="1400" b="1" dirty="0"/>
              <a:t>300D : Normal sigma equivalent of Distance from Origin</a:t>
            </a:r>
          </a:p>
        </p:txBody>
      </p:sp>
    </p:spTree>
    <p:extLst>
      <p:ext uri="{BB962C8B-B14F-4D97-AF65-F5344CB8AC3E}">
        <p14:creationId xmlns:p14="http://schemas.microsoft.com/office/powerpoint/2010/main" val="1518275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4"/>
            <a:ext cx="11582400" cy="728460"/>
          </a:xfrm>
        </p:spPr>
        <p:txBody>
          <a:bodyPr>
            <a:normAutofit/>
          </a:bodyPr>
          <a:lstStyle/>
          <a:p>
            <a:r>
              <a:rPr lang="en-US" dirty="0" err="1"/>
              <a:t>Hyperspheric</a:t>
            </a:r>
            <a:r>
              <a:rPr lang="en-US" dirty="0"/>
              <a:t> Uniform Random Sampling</a:t>
            </a:r>
          </a:p>
        </p:txBody>
      </p:sp>
      <p:sp>
        <p:nvSpPr>
          <p:cNvPr id="2" name="Content Placeholder 1"/>
          <p:cNvSpPr>
            <a:spLocks noGrp="1"/>
          </p:cNvSpPr>
          <p:nvPr>
            <p:ph idx="1"/>
          </p:nvPr>
        </p:nvSpPr>
        <p:spPr>
          <a:xfrm>
            <a:off x="609600" y="1521334"/>
            <a:ext cx="5976917" cy="4848225"/>
          </a:xfrm>
        </p:spPr>
        <p:txBody>
          <a:bodyPr>
            <a:normAutofit/>
          </a:bodyPr>
          <a:lstStyle/>
          <a:p>
            <a:r>
              <a:rPr lang="en-US" sz="2400" dirty="0" err="1"/>
              <a:t>Hyperspheric</a:t>
            </a:r>
            <a:r>
              <a:rPr lang="en-US" sz="2400" dirty="0"/>
              <a:t> Uniform Random Sampling produces samples which are evenly distributed in the input IRV space, without inclusion of extremely rare samples</a:t>
            </a:r>
          </a:p>
          <a:p>
            <a:pPr lvl="1"/>
            <a:r>
              <a:rPr lang="en-US" sz="2000" dirty="0"/>
              <a:t>Provides good coverage further away from the origin which is often the region of interest</a:t>
            </a:r>
          </a:p>
          <a:p>
            <a:pPr lvl="1"/>
            <a:r>
              <a:rPr lang="en-US" sz="2000" dirty="0"/>
              <a:t>Can be used to create training datasets for classification, regression and importance sampling surrogate models</a:t>
            </a:r>
          </a:p>
          <a:p>
            <a:pPr lvl="1"/>
            <a:r>
              <a:rPr lang="en-US" sz="2000" dirty="0"/>
              <a:t>Reduced samples in regions of less interest leads to better models as error metric is not dominated by such samples</a:t>
            </a:r>
          </a:p>
          <a:p>
            <a:pPr lvl="1"/>
            <a:endParaRPr lang="en-US" sz="2000" dirty="0">
              <a:solidFill>
                <a:schemeClr val="accent2">
                  <a:lumMod val="75000"/>
                </a:schemeClr>
              </a:solidFill>
            </a:endParaRPr>
          </a:p>
        </p:txBody>
      </p:sp>
      <p:sp>
        <p:nvSpPr>
          <p:cNvPr id="3" name="TextBox 2"/>
          <p:cNvSpPr txBox="1"/>
          <p:nvPr/>
        </p:nvSpPr>
        <p:spPr>
          <a:xfrm>
            <a:off x="7898821" y="797034"/>
            <a:ext cx="2852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Simple Random Sampling</a:t>
            </a:r>
          </a:p>
        </p:txBody>
      </p:sp>
      <p:sp>
        <p:nvSpPr>
          <p:cNvPr id="15" name="TextBox 14"/>
          <p:cNvSpPr txBox="1"/>
          <p:nvPr/>
        </p:nvSpPr>
        <p:spPr>
          <a:xfrm>
            <a:off x="7071673" y="3760781"/>
            <a:ext cx="45063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Hyperspheric</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Uniform Random Sampling</a:t>
            </a:r>
          </a:p>
        </p:txBody>
      </p:sp>
      <p:pic>
        <p:nvPicPr>
          <p:cNvPr id="8" name="Picture 7"/>
          <p:cNvPicPr>
            <a:picLocks noChangeAspect="1"/>
          </p:cNvPicPr>
          <p:nvPr/>
        </p:nvPicPr>
        <p:blipFill>
          <a:blip r:embed="rId4"/>
          <a:stretch>
            <a:fillRect/>
          </a:stretch>
        </p:blipFill>
        <p:spPr>
          <a:xfrm>
            <a:off x="6765791" y="1208974"/>
            <a:ext cx="2297260" cy="2377737"/>
          </a:xfrm>
          <a:prstGeom prst="rect">
            <a:avLst/>
          </a:prstGeom>
        </p:spPr>
      </p:pic>
      <p:pic>
        <p:nvPicPr>
          <p:cNvPr id="9" name="Picture 8"/>
          <p:cNvPicPr>
            <a:picLocks noChangeAspect="1"/>
          </p:cNvPicPr>
          <p:nvPr/>
        </p:nvPicPr>
        <p:blipFill>
          <a:blip r:embed="rId5"/>
          <a:stretch>
            <a:fillRect/>
          </a:stretch>
        </p:blipFill>
        <p:spPr>
          <a:xfrm>
            <a:off x="9153564" y="1200545"/>
            <a:ext cx="2809388" cy="2421634"/>
          </a:xfrm>
          <a:prstGeom prst="rect">
            <a:avLst/>
          </a:prstGeom>
        </p:spPr>
      </p:pic>
      <p:pic>
        <p:nvPicPr>
          <p:cNvPr id="10" name="Picture 9"/>
          <p:cNvPicPr>
            <a:picLocks noChangeAspect="1"/>
          </p:cNvPicPr>
          <p:nvPr/>
        </p:nvPicPr>
        <p:blipFill>
          <a:blip r:embed="rId6"/>
          <a:stretch>
            <a:fillRect/>
          </a:stretch>
        </p:blipFill>
        <p:spPr>
          <a:xfrm>
            <a:off x="6677030" y="4106782"/>
            <a:ext cx="2443582" cy="2421634"/>
          </a:xfrm>
          <a:prstGeom prst="rect">
            <a:avLst/>
          </a:prstGeom>
        </p:spPr>
      </p:pic>
      <p:pic>
        <p:nvPicPr>
          <p:cNvPr id="11" name="Picture 10"/>
          <p:cNvPicPr>
            <a:picLocks noChangeAspect="1"/>
          </p:cNvPicPr>
          <p:nvPr/>
        </p:nvPicPr>
        <p:blipFill>
          <a:blip r:embed="rId7"/>
          <a:stretch>
            <a:fillRect/>
          </a:stretch>
        </p:blipFill>
        <p:spPr>
          <a:xfrm>
            <a:off x="9120612" y="4073830"/>
            <a:ext cx="2787440" cy="2428950"/>
          </a:xfrm>
          <a:prstGeom prst="rect">
            <a:avLst/>
          </a:prstGeom>
        </p:spPr>
      </p:pic>
    </p:spTree>
    <p:custDataLst>
      <p:tags r:id="rId1"/>
    </p:custDataLst>
    <p:extLst>
      <p:ext uri="{BB962C8B-B14F-4D97-AF65-F5344CB8AC3E}">
        <p14:creationId xmlns:p14="http://schemas.microsoft.com/office/powerpoint/2010/main" val="1455201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Drawing </a:t>
            </a:r>
            <a:r>
              <a:rPr lang="en-US" dirty="0" err="1"/>
              <a:t>Hypherspheric</a:t>
            </a:r>
            <a:r>
              <a:rPr lang="en-US" dirty="0"/>
              <a:t> Uniform Samples</a:t>
            </a:r>
            <a:endParaRPr lang="en-US" sz="2400" dirty="0"/>
          </a:p>
        </p:txBody>
      </p:sp>
      <p:pic>
        <p:nvPicPr>
          <p:cNvPr id="4" name="Picture 3">
            <a:extLst>
              <a:ext uri="{FF2B5EF4-FFF2-40B4-BE49-F238E27FC236}">
                <a16:creationId xmlns:a16="http://schemas.microsoft.com/office/drawing/2014/main" id="{743425D9-6031-4B43-B3CD-B3B6D51A338C}"/>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14400" y="2133599"/>
            <a:ext cx="8137237" cy="2016110"/>
          </a:xfrm>
          <a:prstGeom prst="rect">
            <a:avLst/>
          </a:prstGeom>
        </p:spPr>
      </p:pic>
      <p:pic>
        <p:nvPicPr>
          <p:cNvPr id="18" name="Picture 17"/>
          <p:cNvPicPr>
            <a:picLocks noChangeAspect="1"/>
          </p:cNvPicPr>
          <p:nvPr/>
        </p:nvPicPr>
        <p:blipFill>
          <a:blip r:embed="rId4"/>
          <a:stretch>
            <a:fillRect/>
          </a:stretch>
        </p:blipFill>
        <p:spPr>
          <a:xfrm>
            <a:off x="9372600" y="2052021"/>
            <a:ext cx="2353612" cy="2179270"/>
          </a:xfrm>
          <a:prstGeom prst="rect">
            <a:avLst/>
          </a:prstGeom>
        </p:spPr>
      </p:pic>
      <p:sp>
        <p:nvSpPr>
          <p:cNvPr id="6" name="Rectangle 5"/>
          <p:cNvSpPr/>
          <p:nvPr/>
        </p:nvSpPr>
        <p:spPr>
          <a:xfrm>
            <a:off x="614265" y="5638800"/>
            <a:ext cx="8289637" cy="523220"/>
          </a:xfrm>
          <a:prstGeom prst="rect">
            <a:avLst/>
          </a:prstGeom>
        </p:spPr>
        <p:txBody>
          <a:bodyPr wrap="square">
            <a:spAutoFit/>
          </a:bodyPr>
          <a:lstStyle/>
          <a:p>
            <a:r>
              <a:rPr lang="en-US" sz="1400" dirty="0"/>
              <a:t>Harman, </a:t>
            </a:r>
            <a:r>
              <a:rPr lang="en-US" sz="1400" dirty="0" err="1"/>
              <a:t>Radoslav</a:t>
            </a:r>
            <a:r>
              <a:rPr lang="en-US" sz="1400" dirty="0"/>
              <a:t>, and </a:t>
            </a:r>
            <a:r>
              <a:rPr lang="en-US" sz="1400" dirty="0" err="1"/>
              <a:t>Vladimír</a:t>
            </a:r>
            <a:r>
              <a:rPr lang="en-US" sz="1400" dirty="0"/>
              <a:t> </a:t>
            </a:r>
            <a:r>
              <a:rPr lang="en-US" sz="1400" dirty="0" err="1"/>
              <a:t>Lacko</a:t>
            </a:r>
            <a:r>
              <a:rPr lang="en-US" sz="1400" dirty="0"/>
              <a:t>. "On </a:t>
            </a:r>
            <a:r>
              <a:rPr lang="en-US" sz="1400" dirty="0" err="1"/>
              <a:t>decompositional</a:t>
            </a:r>
            <a:r>
              <a:rPr lang="en-US" sz="1400" dirty="0"/>
              <a:t> algorithms for uniform sampling</a:t>
            </a:r>
            <a:br>
              <a:rPr lang="en-US" sz="1400" dirty="0"/>
            </a:br>
            <a:r>
              <a:rPr lang="en-US" sz="1400" dirty="0"/>
              <a:t>from n-spheres and n-balls." </a:t>
            </a:r>
            <a:r>
              <a:rPr lang="en-US" sz="1400" i="1" dirty="0"/>
              <a:t>Journal of Multivariate Analysis</a:t>
            </a:r>
            <a:r>
              <a:rPr lang="en-US" sz="1400" dirty="0"/>
              <a:t> 101.10 (2010): 2297-2304.</a:t>
            </a:r>
          </a:p>
        </p:txBody>
      </p:sp>
    </p:spTree>
    <p:extLst>
      <p:ext uri="{BB962C8B-B14F-4D97-AF65-F5344CB8AC3E}">
        <p14:creationId xmlns:p14="http://schemas.microsoft.com/office/powerpoint/2010/main" val="1080890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99ED-1A47-49E1-9168-B9CF8CF9AF4C}"/>
              </a:ext>
            </a:extLst>
          </p:cNvPr>
          <p:cNvSpPr>
            <a:spLocks noGrp="1"/>
          </p:cNvSpPr>
          <p:nvPr>
            <p:ph type="title"/>
          </p:nvPr>
        </p:nvSpPr>
        <p:spPr/>
        <p:txBody>
          <a:bodyPr/>
          <a:lstStyle/>
          <a:p>
            <a:r>
              <a:rPr lang="en-US" dirty="0"/>
              <a:t>Motivation for Rare Sample Simulation : 1D</a:t>
            </a:r>
          </a:p>
        </p:txBody>
      </p:sp>
      <p:pic>
        <p:nvPicPr>
          <p:cNvPr id="17" name="Picture 16">
            <a:extLst>
              <a:ext uri="{FF2B5EF4-FFF2-40B4-BE49-F238E27FC236}">
                <a16:creationId xmlns:a16="http://schemas.microsoft.com/office/drawing/2014/main" id="{ACC16F4A-7BF1-4558-8DFE-7EFDCD2ACB93}"/>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447800" y="2362200"/>
            <a:ext cx="8713142" cy="2819048"/>
          </a:xfrm>
          <a:prstGeom prst="rect">
            <a:avLst/>
          </a:prstGeom>
        </p:spPr>
      </p:pic>
    </p:spTree>
    <p:extLst>
      <p:ext uri="{BB962C8B-B14F-4D97-AF65-F5344CB8AC3E}">
        <p14:creationId xmlns:p14="http://schemas.microsoft.com/office/powerpoint/2010/main" val="1681894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99ED-1A47-49E1-9168-B9CF8CF9AF4C}"/>
              </a:ext>
            </a:extLst>
          </p:cNvPr>
          <p:cNvSpPr>
            <a:spLocks noGrp="1"/>
          </p:cNvSpPr>
          <p:nvPr>
            <p:ph type="title"/>
          </p:nvPr>
        </p:nvSpPr>
        <p:spPr/>
        <p:txBody>
          <a:bodyPr/>
          <a:lstStyle/>
          <a:p>
            <a:r>
              <a:rPr lang="en-US" dirty="0"/>
              <a:t>Motivation for Rare Sample Simulation : Higher Dimensions</a:t>
            </a:r>
          </a:p>
        </p:txBody>
      </p:sp>
      <p:pic>
        <p:nvPicPr>
          <p:cNvPr id="14" name="Picture 13">
            <a:extLst>
              <a:ext uri="{FF2B5EF4-FFF2-40B4-BE49-F238E27FC236}">
                <a16:creationId xmlns:a16="http://schemas.microsoft.com/office/drawing/2014/main" id="{4873C6DD-6B46-42F6-973F-3D22E4BA59CD}"/>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735623" y="1600199"/>
            <a:ext cx="8719235" cy="4222478"/>
          </a:xfrm>
          <a:prstGeom prst="rect">
            <a:avLst/>
          </a:prstGeom>
        </p:spPr>
      </p:pic>
      <p:sp>
        <p:nvSpPr>
          <p:cNvPr id="15" name="TextBox 14">
            <a:extLst>
              <a:ext uri="{FF2B5EF4-FFF2-40B4-BE49-F238E27FC236}">
                <a16:creationId xmlns:a16="http://schemas.microsoft.com/office/drawing/2014/main" id="{3F8D70D1-F30C-42C6-B17D-C5CF79CBE852}"/>
              </a:ext>
            </a:extLst>
          </p:cNvPr>
          <p:cNvSpPr txBox="1"/>
          <p:nvPr/>
        </p:nvSpPr>
        <p:spPr>
          <a:xfrm>
            <a:off x="3505200" y="6096000"/>
            <a:ext cx="8164415" cy="400110"/>
          </a:xfrm>
          <a:prstGeom prst="rect">
            <a:avLst/>
          </a:prstGeom>
          <a:noFill/>
        </p:spPr>
        <p:txBody>
          <a:bodyPr wrap="none" rtlCol="0">
            <a:spAutoFit/>
          </a:bodyPr>
          <a:lstStyle/>
          <a:p>
            <a:pPr algn="l"/>
            <a:r>
              <a:rPr lang="en-US" sz="2000" dirty="0">
                <a:solidFill>
                  <a:srgbClr val="0070C0"/>
                </a:solidFill>
              </a:rPr>
              <a:t>-&gt; Monotonic Property is Key to Linking Rare Inputs with Rare Outputs</a:t>
            </a:r>
          </a:p>
        </p:txBody>
      </p:sp>
    </p:spTree>
    <p:extLst>
      <p:ext uri="{BB962C8B-B14F-4D97-AF65-F5344CB8AC3E}">
        <p14:creationId xmlns:p14="http://schemas.microsoft.com/office/powerpoint/2010/main" val="536160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827-0230-4636-A623-DCDBA4CC19FC}"/>
              </a:ext>
            </a:extLst>
          </p:cNvPr>
          <p:cNvSpPr>
            <a:spLocks noGrp="1"/>
          </p:cNvSpPr>
          <p:nvPr>
            <p:ph type="title"/>
          </p:nvPr>
        </p:nvSpPr>
        <p:spPr>
          <a:xfrm>
            <a:off x="609600" y="68574"/>
            <a:ext cx="11582400" cy="998226"/>
          </a:xfrm>
        </p:spPr>
        <p:txBody>
          <a:bodyPr/>
          <a:lstStyle/>
          <a:p>
            <a:r>
              <a:rPr lang="en-US" dirty="0"/>
              <a:t>Monotonic Special Case : Linear Response (1/2)</a:t>
            </a:r>
          </a:p>
        </p:txBody>
      </p:sp>
      <p:pic>
        <p:nvPicPr>
          <p:cNvPr id="7" name="Picture 6">
            <a:extLst>
              <a:ext uri="{FF2B5EF4-FFF2-40B4-BE49-F238E27FC236}">
                <a16:creationId xmlns:a16="http://schemas.microsoft.com/office/drawing/2014/main" id="{334F2756-DC37-4319-8380-508EE8141727}"/>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1447801"/>
            <a:ext cx="6125390" cy="5069509"/>
          </a:xfrm>
          <a:prstGeom prst="rect">
            <a:avLst/>
          </a:prstGeom>
        </p:spPr>
      </p:pic>
    </p:spTree>
    <p:extLst>
      <p:ext uri="{BB962C8B-B14F-4D97-AF65-F5344CB8AC3E}">
        <p14:creationId xmlns:p14="http://schemas.microsoft.com/office/powerpoint/2010/main" val="3087990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827-0230-4636-A623-DCDBA4CC19FC}"/>
              </a:ext>
            </a:extLst>
          </p:cNvPr>
          <p:cNvSpPr>
            <a:spLocks noGrp="1"/>
          </p:cNvSpPr>
          <p:nvPr>
            <p:ph type="title"/>
          </p:nvPr>
        </p:nvSpPr>
        <p:spPr>
          <a:xfrm>
            <a:off x="609600" y="68574"/>
            <a:ext cx="5105400" cy="1303026"/>
          </a:xfrm>
        </p:spPr>
        <p:txBody>
          <a:bodyPr>
            <a:normAutofit/>
          </a:bodyPr>
          <a:lstStyle/>
          <a:p>
            <a:r>
              <a:rPr lang="en-US" dirty="0"/>
              <a:t>Monotonic Special Case : Linear Response (2/2)</a:t>
            </a:r>
          </a:p>
        </p:txBody>
      </p:sp>
      <p:pic>
        <p:nvPicPr>
          <p:cNvPr id="14" name="Picture 13">
            <a:extLst>
              <a:ext uri="{FF2B5EF4-FFF2-40B4-BE49-F238E27FC236}">
                <a16:creationId xmlns:a16="http://schemas.microsoft.com/office/drawing/2014/main" id="{76AF09CB-ED45-4916-A74E-D7185F831DBE}"/>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1001" y="1981199"/>
            <a:ext cx="6169296" cy="3079830"/>
          </a:xfrm>
          <a:prstGeom prst="rect">
            <a:avLst/>
          </a:prstGeom>
        </p:spPr>
      </p:pic>
      <p:pic>
        <p:nvPicPr>
          <p:cNvPr id="8" name="Picture 7">
            <a:extLst>
              <a:ext uri="{FF2B5EF4-FFF2-40B4-BE49-F238E27FC236}">
                <a16:creationId xmlns:a16="http://schemas.microsoft.com/office/drawing/2014/main" id="{28084C83-5E24-4236-B308-A9583885332D}"/>
              </a:ext>
            </a:extLst>
          </p:cNvPr>
          <p:cNvPicPr>
            <a:picLocks noChangeAspect="1"/>
          </p:cNvPicPr>
          <p:nvPr/>
        </p:nvPicPr>
        <p:blipFill>
          <a:blip r:embed="rId4"/>
          <a:stretch>
            <a:fillRect/>
          </a:stretch>
        </p:blipFill>
        <p:spPr>
          <a:xfrm>
            <a:off x="6858000" y="138510"/>
            <a:ext cx="4724400" cy="6566689"/>
          </a:xfrm>
          <a:prstGeom prst="rect">
            <a:avLst/>
          </a:prstGeom>
        </p:spPr>
      </p:pic>
    </p:spTree>
    <p:extLst>
      <p:ext uri="{BB962C8B-B14F-4D97-AF65-F5344CB8AC3E}">
        <p14:creationId xmlns:p14="http://schemas.microsoft.com/office/powerpoint/2010/main" val="2528099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1438087" y="2864387"/>
            <a:ext cx="4093581" cy="2995110"/>
          </a:xfrm>
          <a:prstGeom prst="rect">
            <a:avLst/>
          </a:prstGeom>
        </p:spPr>
      </p:pic>
      <p:pic>
        <p:nvPicPr>
          <p:cNvPr id="26" name="Picture 25"/>
          <p:cNvPicPr>
            <a:picLocks noChangeAspect="1"/>
          </p:cNvPicPr>
          <p:nvPr/>
        </p:nvPicPr>
        <p:blipFill>
          <a:blip r:embed="rId3"/>
          <a:stretch>
            <a:fillRect/>
          </a:stretch>
        </p:blipFill>
        <p:spPr>
          <a:xfrm>
            <a:off x="6012021" y="2856484"/>
            <a:ext cx="4180510" cy="3010916"/>
          </a:xfrm>
          <a:prstGeom prst="rect">
            <a:avLst/>
          </a:prstGeom>
        </p:spPr>
      </p:pic>
      <p:sp>
        <p:nvSpPr>
          <p:cNvPr id="28" name="Title 27"/>
          <p:cNvSpPr>
            <a:spLocks noGrp="1"/>
          </p:cNvSpPr>
          <p:nvPr>
            <p:ph type="title"/>
          </p:nvPr>
        </p:nvSpPr>
        <p:spPr/>
        <p:txBody>
          <a:bodyPr/>
          <a:lstStyle/>
          <a:p>
            <a:r>
              <a:rPr lang="en-US" dirty="0"/>
              <a:t>Drawing Distribution Tails with Rejection Sampling</a:t>
            </a:r>
          </a:p>
        </p:txBody>
      </p:sp>
      <p:sp>
        <p:nvSpPr>
          <p:cNvPr id="27" name="Content Placeholder 2"/>
          <p:cNvSpPr>
            <a:spLocks noGrp="1"/>
          </p:cNvSpPr>
          <p:nvPr>
            <p:ph idx="1"/>
          </p:nvPr>
        </p:nvSpPr>
        <p:spPr/>
        <p:txBody>
          <a:bodyPr>
            <a:normAutofit/>
          </a:bodyPr>
          <a:lstStyle/>
          <a:p>
            <a:r>
              <a:rPr lang="en-US" dirty="0"/>
              <a:t>Wish to simulate 10</a:t>
            </a:r>
            <a:r>
              <a:rPr lang="en-US" baseline="30000" dirty="0"/>
              <a:t>3</a:t>
            </a:r>
            <a:r>
              <a:rPr lang="en-US" dirty="0"/>
              <a:t> standard normal random samples, though have budget of only 10</a:t>
            </a:r>
            <a:r>
              <a:rPr lang="en-US" baseline="30000" dirty="0"/>
              <a:t>2</a:t>
            </a:r>
          </a:p>
          <a:p>
            <a:r>
              <a:rPr lang="en-US" dirty="0"/>
              <a:t>Which 100? Assuming function is monotonic, simulate samples furthest from the origin</a:t>
            </a:r>
          </a:p>
          <a:p>
            <a:r>
              <a:rPr lang="en-US" dirty="0"/>
              <a:t>This approach is called rejection sampling</a:t>
            </a:r>
          </a:p>
          <a:p>
            <a:endParaRPr lang="en-US" dirty="0"/>
          </a:p>
          <a:p>
            <a:endParaRPr lang="en-US" dirty="0"/>
          </a:p>
        </p:txBody>
      </p:sp>
    </p:spTree>
    <p:extLst>
      <p:ext uri="{BB962C8B-B14F-4D97-AF65-F5344CB8AC3E}">
        <p14:creationId xmlns:p14="http://schemas.microsoft.com/office/powerpoint/2010/main" val="563644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2114497" y="0"/>
            <a:ext cx="4182518" cy="3716870"/>
          </a:xfrm>
          <a:prstGeom prst="rect">
            <a:avLst/>
          </a:prstGeom>
        </p:spPr>
      </p:pic>
      <p:pic>
        <p:nvPicPr>
          <p:cNvPr id="2" name="Picture 1"/>
          <p:cNvPicPr>
            <a:picLocks noChangeAspect="1"/>
          </p:cNvPicPr>
          <p:nvPr/>
        </p:nvPicPr>
        <p:blipFill>
          <a:blip r:embed="rId3"/>
          <a:stretch>
            <a:fillRect/>
          </a:stretch>
        </p:blipFill>
        <p:spPr>
          <a:xfrm>
            <a:off x="2020045" y="3826322"/>
            <a:ext cx="3946566" cy="2905889"/>
          </a:xfrm>
          <a:prstGeom prst="rect">
            <a:avLst/>
          </a:prstGeom>
        </p:spPr>
      </p:pic>
      <p:pic>
        <p:nvPicPr>
          <p:cNvPr id="3" name="Picture 2"/>
          <p:cNvPicPr>
            <a:picLocks noChangeAspect="1"/>
          </p:cNvPicPr>
          <p:nvPr/>
        </p:nvPicPr>
        <p:blipFill>
          <a:blip r:embed="rId4"/>
          <a:stretch>
            <a:fillRect/>
          </a:stretch>
        </p:blipFill>
        <p:spPr>
          <a:xfrm>
            <a:off x="6627130" y="3786295"/>
            <a:ext cx="4122681" cy="2985942"/>
          </a:xfrm>
          <a:prstGeom prst="rect">
            <a:avLst/>
          </a:prstGeom>
        </p:spPr>
      </p:pic>
      <p:pic>
        <p:nvPicPr>
          <p:cNvPr id="4" name="Picture 3"/>
          <p:cNvPicPr>
            <a:picLocks noChangeAspect="1"/>
          </p:cNvPicPr>
          <p:nvPr/>
        </p:nvPicPr>
        <p:blipFill>
          <a:blip r:embed="rId5"/>
          <a:stretch>
            <a:fillRect/>
          </a:stretch>
        </p:blipFill>
        <p:spPr>
          <a:xfrm>
            <a:off x="6857946" y="8429"/>
            <a:ext cx="4114846" cy="3708441"/>
          </a:xfrm>
          <a:prstGeom prst="rect">
            <a:avLst/>
          </a:prstGeom>
        </p:spPr>
      </p:pic>
      <p:sp>
        <p:nvSpPr>
          <p:cNvPr id="5" name="TextBox 4"/>
          <p:cNvSpPr txBox="1"/>
          <p:nvPr/>
        </p:nvSpPr>
        <p:spPr>
          <a:xfrm>
            <a:off x="11045227" y="2565123"/>
            <a:ext cx="1219199" cy="1015663"/>
          </a:xfrm>
          <a:prstGeom prst="rect">
            <a:avLst/>
          </a:prstGeom>
          <a:noFill/>
        </p:spPr>
        <p:txBody>
          <a:bodyPr wrap="square" rtlCol="0">
            <a:spAutoFit/>
          </a:bodyPr>
          <a:lstStyle/>
          <a:p>
            <a:r>
              <a:rPr lang="en-US" sz="1200" dirty="0" err="1"/>
              <a:t>Hexbin</a:t>
            </a:r>
            <a:r>
              <a:rPr lang="en-US" sz="1200" dirty="0"/>
              <a:t> plots are useful for visualizing the distribution of 2D data</a:t>
            </a:r>
          </a:p>
        </p:txBody>
      </p:sp>
      <p:sp>
        <p:nvSpPr>
          <p:cNvPr id="6" name="Rectangle 5"/>
          <p:cNvSpPr/>
          <p:nvPr/>
        </p:nvSpPr>
        <p:spPr>
          <a:xfrm>
            <a:off x="236741" y="356279"/>
            <a:ext cx="1877755" cy="1384995"/>
          </a:xfrm>
          <a:prstGeom prst="rect">
            <a:avLst/>
          </a:prstGeom>
        </p:spPr>
        <p:txBody>
          <a:bodyPr wrap="square">
            <a:spAutoFit/>
          </a:bodyPr>
          <a:lstStyle/>
          <a:p>
            <a:r>
              <a:rPr lang="en-US" sz="2800" dirty="0"/>
              <a:t>Rejection Sampling in 2D</a:t>
            </a:r>
          </a:p>
        </p:txBody>
      </p:sp>
    </p:spTree>
    <p:extLst>
      <p:ext uri="{BB962C8B-B14F-4D97-AF65-F5344CB8AC3E}">
        <p14:creationId xmlns:p14="http://schemas.microsoft.com/office/powerpoint/2010/main" val="407211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FF29-F11F-438D-808F-E14073F18158}"/>
              </a:ext>
            </a:extLst>
          </p:cNvPr>
          <p:cNvSpPr>
            <a:spLocks noGrp="1"/>
          </p:cNvSpPr>
          <p:nvPr>
            <p:ph type="title"/>
          </p:nvPr>
        </p:nvSpPr>
        <p:spPr>
          <a:xfrm>
            <a:off x="609600" y="457200"/>
            <a:ext cx="11125200" cy="514118"/>
          </a:xfrm>
        </p:spPr>
        <p:txBody>
          <a:bodyPr>
            <a:normAutofit fontScale="90000"/>
          </a:bodyPr>
          <a:lstStyle/>
          <a:p>
            <a:r>
              <a:rPr lang="en-US" dirty="0"/>
              <a:t>What are "rare events" in Monte Carlo simulation?</a:t>
            </a:r>
          </a:p>
        </p:txBody>
      </p:sp>
      <p:sp>
        <p:nvSpPr>
          <p:cNvPr id="3" name="Content Placeholder 2">
            <a:extLst>
              <a:ext uri="{FF2B5EF4-FFF2-40B4-BE49-F238E27FC236}">
                <a16:creationId xmlns:a16="http://schemas.microsoft.com/office/drawing/2014/main" id="{4720D5AA-F857-4301-B59B-A0C057283B87}"/>
              </a:ext>
            </a:extLst>
          </p:cNvPr>
          <p:cNvSpPr>
            <a:spLocks noGrp="1"/>
          </p:cNvSpPr>
          <p:nvPr>
            <p:ph idx="1"/>
          </p:nvPr>
        </p:nvSpPr>
        <p:spPr>
          <a:xfrm>
            <a:off x="609600" y="1414463"/>
            <a:ext cx="6877198" cy="4848225"/>
          </a:xfrm>
        </p:spPr>
        <p:txBody>
          <a:bodyPr/>
          <a:lstStyle/>
          <a:p>
            <a:r>
              <a:rPr lang="en-US" dirty="0"/>
              <a:t>Assume : input distribution is multivariate standard normal</a:t>
            </a:r>
          </a:p>
          <a:p>
            <a:endParaRPr lang="en-US" dirty="0"/>
          </a:p>
          <a:p>
            <a:endParaRPr lang="en-US" dirty="0"/>
          </a:p>
          <a:p>
            <a:r>
              <a:rPr lang="en-US" dirty="0"/>
              <a:t>Rare events in the </a:t>
            </a:r>
            <a:r>
              <a:rPr lang="en-US" b="1" dirty="0"/>
              <a:t>input space</a:t>
            </a:r>
            <a:r>
              <a:rPr lang="en-US" dirty="0"/>
              <a:t>:</a:t>
            </a:r>
          </a:p>
          <a:p>
            <a:pPr lvl="1"/>
            <a:r>
              <a:rPr lang="en-US" dirty="0"/>
              <a:t>Samples which are distant from the origin (in </a:t>
            </a:r>
            <a:r>
              <a:rPr lang="en-US" i="1" dirty="0"/>
              <a:t>n</a:t>
            </a:r>
            <a:r>
              <a:rPr lang="en-US" dirty="0"/>
              <a:t> dimensions)</a:t>
            </a:r>
          </a:p>
          <a:p>
            <a:pPr lvl="1"/>
            <a:endParaRPr lang="en-US" dirty="0"/>
          </a:p>
          <a:p>
            <a:pPr lvl="1"/>
            <a:endParaRPr lang="en-US" dirty="0"/>
          </a:p>
          <a:p>
            <a:pPr lvl="1"/>
            <a:endParaRPr lang="en-US" dirty="0"/>
          </a:p>
          <a:p>
            <a:pPr lvl="1"/>
            <a:endParaRPr lang="en-US" dirty="0"/>
          </a:p>
          <a:p>
            <a:r>
              <a:rPr lang="en-US" dirty="0"/>
              <a:t>Rare events in the </a:t>
            </a:r>
            <a:r>
              <a:rPr lang="en-US" b="1" dirty="0"/>
              <a:t>output space</a:t>
            </a:r>
            <a:r>
              <a:rPr lang="en-US" dirty="0"/>
              <a:t>:</a:t>
            </a:r>
          </a:p>
          <a:p>
            <a:pPr lvl="1"/>
            <a:r>
              <a:rPr lang="en-US" dirty="0"/>
              <a:t>Samples which are in the tail region of the output distribution (in a single dimension)</a:t>
            </a:r>
          </a:p>
        </p:txBody>
      </p:sp>
      <p:pic>
        <p:nvPicPr>
          <p:cNvPr id="13" name="Picture 12">
            <a:extLst>
              <a:ext uri="{FF2B5EF4-FFF2-40B4-BE49-F238E27FC236}">
                <a16:creationId xmlns:a16="http://schemas.microsoft.com/office/drawing/2014/main" id="{C705D2A5-7B4B-406E-9A08-EADEF08BB503}"/>
              </a:ext>
            </a:extLst>
          </p:cNvPr>
          <p:cNvPicPr/>
          <p:nvPr/>
        </p:nvPicPr>
        <p:blipFill>
          <a:blip r:embed="rId2"/>
          <a:stretch>
            <a:fillRect/>
          </a:stretch>
        </p:blipFill>
        <p:spPr>
          <a:xfrm>
            <a:off x="7778496" y="3916155"/>
            <a:ext cx="3803904" cy="2724912"/>
          </a:xfrm>
          <a:prstGeom prst="rect">
            <a:avLst/>
          </a:prstGeom>
        </p:spPr>
      </p:pic>
      <p:sp>
        <p:nvSpPr>
          <p:cNvPr id="4" name="Oval 3">
            <a:extLst>
              <a:ext uri="{FF2B5EF4-FFF2-40B4-BE49-F238E27FC236}">
                <a16:creationId xmlns:a16="http://schemas.microsoft.com/office/drawing/2014/main" id="{33DD6D89-EC2B-4084-A8CE-5EFF4E397018}"/>
              </a:ext>
            </a:extLst>
          </p:cNvPr>
          <p:cNvSpPr/>
          <p:nvPr/>
        </p:nvSpPr>
        <p:spPr>
          <a:xfrm>
            <a:off x="7999127" y="5916168"/>
            <a:ext cx="596748" cy="60255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4" name="Oval 13">
            <a:extLst>
              <a:ext uri="{FF2B5EF4-FFF2-40B4-BE49-F238E27FC236}">
                <a16:creationId xmlns:a16="http://schemas.microsoft.com/office/drawing/2014/main" id="{B8F5F6AC-032E-44FA-BF48-3F26FC8C3857}"/>
              </a:ext>
            </a:extLst>
          </p:cNvPr>
          <p:cNvSpPr/>
          <p:nvPr/>
        </p:nvSpPr>
        <p:spPr>
          <a:xfrm>
            <a:off x="10607555" y="4014216"/>
            <a:ext cx="596748" cy="60255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pic>
        <p:nvPicPr>
          <p:cNvPr id="15" name="Picture 14">
            <a:extLst>
              <a:ext uri="{FF2B5EF4-FFF2-40B4-BE49-F238E27FC236}">
                <a16:creationId xmlns:a16="http://schemas.microsoft.com/office/drawing/2014/main" id="{6BB25D52-6617-4764-9D58-A65C039A503E}"/>
              </a:ext>
            </a:extLst>
          </p:cNvPr>
          <p:cNvPicPr>
            <a:picLocks noChangeAspect="1"/>
          </p:cNvPicPr>
          <p:nvPr/>
        </p:nvPicPr>
        <p:blipFill rotWithShape="1">
          <a:blip r:embed="rId3"/>
          <a:srcRect l="13320" t="10315" r="5590" b="11059"/>
          <a:stretch/>
        </p:blipFill>
        <p:spPr>
          <a:xfrm>
            <a:off x="8266691" y="1197864"/>
            <a:ext cx="2778156" cy="2734297"/>
          </a:xfrm>
          <a:prstGeom prst="rect">
            <a:avLst/>
          </a:prstGeom>
        </p:spPr>
      </p:pic>
      <p:sp>
        <p:nvSpPr>
          <p:cNvPr id="16" name="Oval 15">
            <a:extLst>
              <a:ext uri="{FF2B5EF4-FFF2-40B4-BE49-F238E27FC236}">
                <a16:creationId xmlns:a16="http://schemas.microsoft.com/office/drawing/2014/main" id="{49DEDD98-6A65-4FB8-8202-9CD0B98F9912}"/>
              </a:ext>
            </a:extLst>
          </p:cNvPr>
          <p:cNvSpPr/>
          <p:nvPr/>
        </p:nvSpPr>
        <p:spPr>
          <a:xfrm>
            <a:off x="8745120" y="1657010"/>
            <a:ext cx="1821298" cy="1816007"/>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7" name="Arrow: Right 6">
            <a:extLst>
              <a:ext uri="{FF2B5EF4-FFF2-40B4-BE49-F238E27FC236}">
                <a16:creationId xmlns:a16="http://schemas.microsoft.com/office/drawing/2014/main" id="{9E5B2998-54E2-46B0-B901-730CA515EE44}"/>
              </a:ext>
            </a:extLst>
          </p:cNvPr>
          <p:cNvSpPr/>
          <p:nvPr/>
        </p:nvSpPr>
        <p:spPr>
          <a:xfrm>
            <a:off x="10571590" y="2435195"/>
            <a:ext cx="302819" cy="25603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8" name="Arrow: Right 17">
            <a:extLst>
              <a:ext uri="{FF2B5EF4-FFF2-40B4-BE49-F238E27FC236}">
                <a16:creationId xmlns:a16="http://schemas.microsoft.com/office/drawing/2014/main" id="{62F7F2AB-F0D9-488B-AB00-60892B93D71E}"/>
              </a:ext>
            </a:extLst>
          </p:cNvPr>
          <p:cNvSpPr/>
          <p:nvPr/>
        </p:nvSpPr>
        <p:spPr>
          <a:xfrm rot="5400000">
            <a:off x="9529039" y="3485998"/>
            <a:ext cx="302819" cy="25603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9" name="Arrow: Right 18">
            <a:extLst>
              <a:ext uri="{FF2B5EF4-FFF2-40B4-BE49-F238E27FC236}">
                <a16:creationId xmlns:a16="http://schemas.microsoft.com/office/drawing/2014/main" id="{ED4192D9-10C4-4331-A782-E731DCD2D72C}"/>
              </a:ext>
            </a:extLst>
          </p:cNvPr>
          <p:cNvSpPr/>
          <p:nvPr/>
        </p:nvSpPr>
        <p:spPr>
          <a:xfrm rot="10800000">
            <a:off x="8442318" y="2435195"/>
            <a:ext cx="302819" cy="25603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20" name="Arrow: Right 19">
            <a:extLst>
              <a:ext uri="{FF2B5EF4-FFF2-40B4-BE49-F238E27FC236}">
                <a16:creationId xmlns:a16="http://schemas.microsoft.com/office/drawing/2014/main" id="{C9B814C2-41A2-4A74-BBFE-3DC95AAE6DA9}"/>
              </a:ext>
            </a:extLst>
          </p:cNvPr>
          <p:cNvSpPr/>
          <p:nvPr/>
        </p:nvSpPr>
        <p:spPr>
          <a:xfrm rot="16200000">
            <a:off x="9529039" y="1362256"/>
            <a:ext cx="302819" cy="25603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cxnSp>
        <p:nvCxnSpPr>
          <p:cNvPr id="9" name="Straight Arrow Connector 8">
            <a:extLst>
              <a:ext uri="{FF2B5EF4-FFF2-40B4-BE49-F238E27FC236}">
                <a16:creationId xmlns:a16="http://schemas.microsoft.com/office/drawing/2014/main" id="{87D88740-27BF-4CE2-9A3D-60C8AB24151A}"/>
              </a:ext>
            </a:extLst>
          </p:cNvPr>
          <p:cNvCxnSpPr/>
          <p:nvPr/>
        </p:nvCxnSpPr>
        <p:spPr>
          <a:xfrm>
            <a:off x="6172200" y="2691227"/>
            <a:ext cx="16062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89295F-DFF7-4D36-8BF7-E50821DCCF38}"/>
              </a:ext>
            </a:extLst>
          </p:cNvPr>
          <p:cNvCxnSpPr/>
          <p:nvPr/>
        </p:nvCxnSpPr>
        <p:spPr>
          <a:xfrm>
            <a:off x="5583936" y="4855464"/>
            <a:ext cx="16062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660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Rejection Sampling Pitfall / New Method Proposal</a:t>
            </a:r>
          </a:p>
        </p:txBody>
      </p:sp>
      <p:sp>
        <p:nvSpPr>
          <p:cNvPr id="3" name="Content Placeholder 2"/>
          <p:cNvSpPr>
            <a:spLocks noGrp="1"/>
          </p:cNvSpPr>
          <p:nvPr>
            <p:ph idx="1"/>
          </p:nvPr>
        </p:nvSpPr>
        <p:spPr/>
        <p:txBody>
          <a:bodyPr/>
          <a:lstStyle/>
          <a:p>
            <a:r>
              <a:rPr lang="en-US" dirty="0"/>
              <a:t>Suppose now we have the following scenario</a:t>
            </a:r>
          </a:p>
          <a:p>
            <a:pPr lvl="1"/>
            <a:r>
              <a:rPr lang="en-US" dirty="0"/>
              <a:t>Wish to simulate 10</a:t>
            </a:r>
            <a:r>
              <a:rPr lang="en-US" baseline="30000" dirty="0"/>
              <a:t>14</a:t>
            </a:r>
            <a:r>
              <a:rPr lang="en-US" dirty="0"/>
              <a:t> samples (roughly 7 sigma) and have the budget of 10</a:t>
            </a:r>
            <a:r>
              <a:rPr lang="en-US" baseline="30000" dirty="0"/>
              <a:t>6</a:t>
            </a:r>
            <a:r>
              <a:rPr lang="en-US" dirty="0"/>
              <a:t> simulations</a:t>
            </a:r>
          </a:p>
          <a:p>
            <a:pPr lvl="1"/>
            <a:r>
              <a:rPr lang="en-US" dirty="0"/>
              <a:t>Take a simple 6T circuit where each transistor is described by 7 random numbers (42 total)</a:t>
            </a:r>
          </a:p>
          <a:p>
            <a:pPr lvl="1"/>
            <a:r>
              <a:rPr lang="en-US" dirty="0"/>
              <a:t>Assume, on average, the generation of a normal random number takes 10ns</a:t>
            </a:r>
          </a:p>
          <a:p>
            <a:pPr lvl="1"/>
            <a:r>
              <a:rPr lang="en-US" dirty="0"/>
              <a:t>In total, we require over 11 hours</a:t>
            </a:r>
            <a:r>
              <a:rPr lang="en-US" baseline="30000" dirty="0"/>
              <a:t>†</a:t>
            </a:r>
            <a:r>
              <a:rPr lang="en-US" dirty="0"/>
              <a:t> on 1000 cores just to generate 10</a:t>
            </a:r>
            <a:r>
              <a:rPr lang="en-US" baseline="30000" dirty="0"/>
              <a:t>14  </a:t>
            </a:r>
            <a:r>
              <a:rPr lang="en-US" dirty="0"/>
              <a:t>random numbers to perform Rejection Sampling</a:t>
            </a:r>
          </a:p>
          <a:p>
            <a:pPr lvl="1"/>
            <a:r>
              <a:rPr lang="en-US" dirty="0"/>
              <a:t>Rejection Sampling does not scale well</a:t>
            </a:r>
          </a:p>
          <a:p>
            <a:endParaRPr lang="en-US" dirty="0"/>
          </a:p>
          <a:p>
            <a:r>
              <a:rPr lang="en-US" dirty="0"/>
              <a:t>Propose new method, </a:t>
            </a:r>
            <a:r>
              <a:rPr lang="en-US" u="sng" dirty="0"/>
              <a:t>In-Order Multivariate Sampling</a:t>
            </a:r>
            <a:r>
              <a:rPr lang="en-US" dirty="0"/>
              <a:t>, to directly generate tail samples efficiently</a:t>
            </a:r>
          </a:p>
          <a:p>
            <a:endParaRPr lang="en-US" dirty="0"/>
          </a:p>
        </p:txBody>
      </p:sp>
      <p:sp>
        <p:nvSpPr>
          <p:cNvPr id="5" name="TextBox 4"/>
          <p:cNvSpPr txBox="1"/>
          <p:nvPr/>
        </p:nvSpPr>
        <p:spPr>
          <a:xfrm>
            <a:off x="612913" y="5867400"/>
            <a:ext cx="3629327" cy="276999"/>
          </a:xfrm>
          <a:prstGeom prst="rect">
            <a:avLst/>
          </a:prstGeom>
          <a:noFill/>
        </p:spPr>
        <p:txBody>
          <a:bodyPr wrap="none" rtlCol="0">
            <a:spAutoFit/>
          </a:bodyPr>
          <a:lstStyle/>
          <a:p>
            <a:r>
              <a:rPr lang="en-US" baseline="30000" dirty="0"/>
              <a:t>†</a:t>
            </a:r>
            <a:r>
              <a:rPr lang="en-US" sz="1200" dirty="0"/>
              <a:t> 10 x 10</a:t>
            </a:r>
            <a:r>
              <a:rPr lang="en-US" sz="1200" baseline="30000" dirty="0"/>
              <a:t>-9</a:t>
            </a:r>
            <a:r>
              <a:rPr lang="en-US" sz="1200" dirty="0"/>
              <a:t> x 42 x 10</a:t>
            </a:r>
            <a:r>
              <a:rPr lang="en-US" sz="1200" baseline="30000" dirty="0"/>
              <a:t>14 </a:t>
            </a:r>
            <a:r>
              <a:rPr lang="en-US" sz="1200" dirty="0"/>
              <a:t>/ 60 / 60 / 1000 ≈ 11.7 hours</a:t>
            </a:r>
          </a:p>
        </p:txBody>
      </p:sp>
    </p:spTree>
    <p:extLst>
      <p:ext uri="{BB962C8B-B14F-4D97-AF65-F5344CB8AC3E}">
        <p14:creationId xmlns:p14="http://schemas.microsoft.com/office/powerpoint/2010/main" val="281830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12963"/>
          </a:xfrm>
        </p:spPr>
        <p:txBody>
          <a:bodyPr>
            <a:normAutofit/>
          </a:bodyPr>
          <a:lstStyle/>
          <a:p>
            <a:r>
              <a:rPr lang="en-US" sz="2800" dirty="0"/>
              <a:t>Simple Random Sampling vs. In-Order Multivariate Sampling : 1D</a:t>
            </a:r>
          </a:p>
        </p:txBody>
      </p:sp>
      <p:pic>
        <p:nvPicPr>
          <p:cNvPr id="5" name="Picture 4"/>
          <p:cNvPicPr>
            <a:picLocks noChangeAspect="1"/>
          </p:cNvPicPr>
          <p:nvPr/>
        </p:nvPicPr>
        <p:blipFill>
          <a:blip r:embed="rId2"/>
          <a:stretch>
            <a:fillRect/>
          </a:stretch>
        </p:blipFill>
        <p:spPr>
          <a:xfrm>
            <a:off x="1576868" y="3988851"/>
            <a:ext cx="3752251" cy="2778613"/>
          </a:xfrm>
          <a:prstGeom prst="rect">
            <a:avLst/>
          </a:prstGeom>
        </p:spPr>
      </p:pic>
      <p:pic>
        <p:nvPicPr>
          <p:cNvPr id="9" name="Picture 8"/>
          <p:cNvPicPr>
            <a:picLocks noChangeAspect="1"/>
          </p:cNvPicPr>
          <p:nvPr/>
        </p:nvPicPr>
        <p:blipFill>
          <a:blip r:embed="rId3"/>
          <a:stretch>
            <a:fillRect/>
          </a:stretch>
        </p:blipFill>
        <p:spPr>
          <a:xfrm>
            <a:off x="1576868" y="1003756"/>
            <a:ext cx="3752250" cy="2862876"/>
          </a:xfrm>
          <a:prstGeom prst="rect">
            <a:avLst/>
          </a:prstGeom>
        </p:spPr>
      </p:pic>
      <p:pic>
        <p:nvPicPr>
          <p:cNvPr id="10" name="Picture 9"/>
          <p:cNvPicPr>
            <a:picLocks noChangeAspect="1"/>
          </p:cNvPicPr>
          <p:nvPr/>
        </p:nvPicPr>
        <p:blipFill>
          <a:blip r:embed="rId4"/>
          <a:stretch>
            <a:fillRect/>
          </a:stretch>
        </p:blipFill>
        <p:spPr>
          <a:xfrm>
            <a:off x="6558724" y="1003756"/>
            <a:ext cx="4352925" cy="2828925"/>
          </a:xfrm>
          <a:prstGeom prst="rect">
            <a:avLst/>
          </a:prstGeom>
        </p:spPr>
      </p:pic>
      <p:pic>
        <p:nvPicPr>
          <p:cNvPr id="11" name="Picture 10"/>
          <p:cNvPicPr>
            <a:picLocks noChangeAspect="1"/>
          </p:cNvPicPr>
          <p:nvPr/>
        </p:nvPicPr>
        <p:blipFill>
          <a:blip r:embed="rId5"/>
          <a:stretch>
            <a:fillRect/>
          </a:stretch>
        </p:blipFill>
        <p:spPr>
          <a:xfrm>
            <a:off x="6781645" y="3988851"/>
            <a:ext cx="3907082" cy="2797288"/>
          </a:xfrm>
          <a:prstGeom prst="rect">
            <a:avLst/>
          </a:prstGeom>
        </p:spPr>
      </p:pic>
    </p:spTree>
    <p:extLst>
      <p:ext uri="{BB962C8B-B14F-4D97-AF65-F5344CB8AC3E}">
        <p14:creationId xmlns:p14="http://schemas.microsoft.com/office/powerpoint/2010/main" val="2868081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998226"/>
          </a:xfrm>
        </p:spPr>
        <p:txBody>
          <a:bodyPr>
            <a:normAutofit/>
          </a:bodyPr>
          <a:lstStyle/>
          <a:p>
            <a:r>
              <a:rPr lang="en-US" sz="2800" dirty="0"/>
              <a:t>Simple Random Sampling vs. In-Order Multivariate Sampling : 2D</a:t>
            </a:r>
          </a:p>
        </p:txBody>
      </p:sp>
      <p:pic>
        <p:nvPicPr>
          <p:cNvPr id="3" name="Picture 2"/>
          <p:cNvPicPr>
            <a:picLocks noChangeAspect="1"/>
          </p:cNvPicPr>
          <p:nvPr/>
        </p:nvPicPr>
        <p:blipFill>
          <a:blip r:embed="rId2"/>
          <a:stretch>
            <a:fillRect/>
          </a:stretch>
        </p:blipFill>
        <p:spPr>
          <a:xfrm>
            <a:off x="6608778" y="1446963"/>
            <a:ext cx="4888870" cy="4398983"/>
          </a:xfrm>
          <a:prstGeom prst="rect">
            <a:avLst/>
          </a:prstGeom>
        </p:spPr>
      </p:pic>
      <p:pic>
        <p:nvPicPr>
          <p:cNvPr id="4" name="Picture 3"/>
          <p:cNvPicPr>
            <a:picLocks noChangeAspect="1"/>
          </p:cNvPicPr>
          <p:nvPr/>
        </p:nvPicPr>
        <p:blipFill>
          <a:blip r:embed="rId3"/>
          <a:stretch>
            <a:fillRect/>
          </a:stretch>
        </p:blipFill>
        <p:spPr>
          <a:xfrm>
            <a:off x="708981" y="1446963"/>
            <a:ext cx="5083493" cy="4398984"/>
          </a:xfrm>
          <a:prstGeom prst="rect">
            <a:avLst/>
          </a:prstGeom>
        </p:spPr>
      </p:pic>
    </p:spTree>
    <p:extLst>
      <p:ext uri="{BB962C8B-B14F-4D97-AF65-F5344CB8AC3E}">
        <p14:creationId xmlns:p14="http://schemas.microsoft.com/office/powerpoint/2010/main" val="538027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998226"/>
          </a:xfrm>
        </p:spPr>
        <p:txBody>
          <a:bodyPr>
            <a:normAutofit/>
          </a:bodyPr>
          <a:lstStyle/>
          <a:p>
            <a:r>
              <a:rPr lang="en-US" sz="2800" dirty="0"/>
              <a:t>Simple Random Sampling vs. In-Order Multivariate Sampling : 3D</a:t>
            </a:r>
          </a:p>
        </p:txBody>
      </p:sp>
      <p:pic>
        <p:nvPicPr>
          <p:cNvPr id="11" name="basic_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3044" t="18270" r="19977" b="21854"/>
          <a:stretch/>
        </p:blipFill>
        <p:spPr>
          <a:xfrm>
            <a:off x="6626291" y="1788122"/>
            <a:ext cx="3474076" cy="3650810"/>
          </a:xfrm>
          <a:prstGeom prst="rect">
            <a:avLst/>
          </a:prstGeom>
        </p:spPr>
      </p:pic>
      <p:sp>
        <p:nvSpPr>
          <p:cNvPr id="6" name="TextBox 5"/>
          <p:cNvSpPr txBox="1"/>
          <p:nvPr/>
        </p:nvSpPr>
        <p:spPr>
          <a:xfrm>
            <a:off x="9705314" y="2147676"/>
            <a:ext cx="1941557" cy="646331"/>
          </a:xfrm>
          <a:prstGeom prst="rect">
            <a:avLst/>
          </a:prstGeom>
          <a:noFill/>
        </p:spPr>
        <p:txBody>
          <a:bodyPr wrap="none" rtlCol="0">
            <a:spAutoFit/>
          </a:bodyPr>
          <a:lstStyle/>
          <a:p>
            <a:r>
              <a:rPr lang="en-US" sz="1800" dirty="0"/>
              <a:t>IMS:10</a:t>
            </a:r>
            <a:r>
              <a:rPr lang="en-US" sz="1800" baseline="30000" dirty="0"/>
              <a:t>3 </a:t>
            </a:r>
            <a:r>
              <a:rPr lang="en-US" sz="1800" dirty="0"/>
              <a:t>Samples</a:t>
            </a:r>
          </a:p>
          <a:p>
            <a:r>
              <a:rPr lang="en-US" dirty="0"/>
              <a:t>(of 10</a:t>
            </a:r>
            <a:r>
              <a:rPr lang="en-US" baseline="30000" dirty="0"/>
              <a:t>9</a:t>
            </a:r>
            <a:r>
              <a:rPr lang="en-US" dirty="0"/>
              <a:t>)</a:t>
            </a:r>
            <a:endParaRPr lang="en-US" sz="1800" dirty="0"/>
          </a:p>
        </p:txBody>
      </p:sp>
      <p:pic>
        <p:nvPicPr>
          <p:cNvPr id="8" name="srs1e6b">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1449" t="17609" r="18617" b="23051"/>
          <a:stretch/>
        </p:blipFill>
        <p:spPr>
          <a:xfrm>
            <a:off x="1906572" y="1614615"/>
            <a:ext cx="4037846" cy="3997825"/>
          </a:xfrm>
          <a:prstGeom prst="rect">
            <a:avLst/>
          </a:prstGeom>
        </p:spPr>
      </p:pic>
      <p:sp>
        <p:nvSpPr>
          <p:cNvPr id="12" name="TextBox 11"/>
          <p:cNvSpPr txBox="1"/>
          <p:nvPr/>
        </p:nvSpPr>
        <p:spPr>
          <a:xfrm>
            <a:off x="795093" y="1963010"/>
            <a:ext cx="2005677" cy="369332"/>
          </a:xfrm>
          <a:prstGeom prst="rect">
            <a:avLst/>
          </a:prstGeom>
          <a:noFill/>
        </p:spPr>
        <p:txBody>
          <a:bodyPr wrap="none" rtlCol="0">
            <a:spAutoFit/>
          </a:bodyPr>
          <a:lstStyle/>
          <a:p>
            <a:r>
              <a:rPr lang="en-US" dirty="0"/>
              <a:t>SR</a:t>
            </a:r>
            <a:r>
              <a:rPr lang="en-US" sz="1800" dirty="0"/>
              <a:t>S:10</a:t>
            </a:r>
            <a:r>
              <a:rPr lang="en-US" sz="1800" baseline="30000" dirty="0"/>
              <a:t>3 </a:t>
            </a:r>
            <a:r>
              <a:rPr lang="en-US" sz="1800" dirty="0"/>
              <a:t>Samples</a:t>
            </a:r>
          </a:p>
        </p:txBody>
      </p:sp>
    </p:spTree>
    <p:extLst>
      <p:ext uri="{BB962C8B-B14F-4D97-AF65-F5344CB8AC3E}">
        <p14:creationId xmlns:p14="http://schemas.microsoft.com/office/powerpoint/2010/main" val="315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11"/>
                                        </p:tgtEl>
                                      </p:cBhvr>
                                    </p:cmd>
                                  </p:childTnLst>
                                </p:cTn>
                              </p:par>
                            </p:childTnLst>
                          </p:cTn>
                        </p:par>
                        <p:par>
                          <p:cTn id="7" fill="hold">
                            <p:stCondLst>
                              <p:cond delay="6000"/>
                            </p:stCondLst>
                            <p:childTnLst>
                              <p:par>
                                <p:cTn id="8" presetID="1" presetClass="mediacall" presetSubtype="0" fill="hold" nodeType="afterEffect">
                                  <p:stCondLst>
                                    <p:cond delay="0"/>
                                  </p:stCondLst>
                                  <p:childTnLst>
                                    <p:cmd type="call" cmd="playFrom(0.0)">
                                      <p:cBhvr>
                                        <p:cTn id="9" dur="6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11"/>
                </p:tgtEl>
              </p:cMediaNode>
            </p:video>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p:cTn id="16" repeatCount="indefinite" fill="remove"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1143000"/>
          </a:xfrm>
        </p:spPr>
        <p:txBody>
          <a:bodyPr/>
          <a:lstStyle/>
          <a:p>
            <a:r>
              <a:rPr lang="en-US" dirty="0"/>
              <a:t>In-order Multivariate Sampling :</a:t>
            </a:r>
            <a:br>
              <a:rPr lang="en-US" dirty="0"/>
            </a:br>
            <a:r>
              <a:rPr lang="en-US" dirty="0"/>
              <a:t>Increasing Distribution Size 2D Examples</a:t>
            </a:r>
          </a:p>
        </p:txBody>
      </p:sp>
      <p:pic>
        <p:nvPicPr>
          <p:cNvPr id="5"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6473" t="7553" r="16872" b="5940"/>
          <a:stretch/>
        </p:blipFill>
        <p:spPr>
          <a:xfrm>
            <a:off x="369173" y="2313903"/>
            <a:ext cx="3664674" cy="3567133"/>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5872" t="5068" r="14932" b="6070"/>
          <a:stretch/>
        </p:blipFill>
        <p:spPr>
          <a:xfrm>
            <a:off x="8214087" y="2204185"/>
            <a:ext cx="3817492" cy="367685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6266" t="8159" r="16124" b="4040"/>
          <a:stretch/>
        </p:blipFill>
        <p:spPr>
          <a:xfrm>
            <a:off x="4216830" y="2300667"/>
            <a:ext cx="3784733" cy="3686247"/>
          </a:xfrm>
          <a:prstGeom prst="rect">
            <a:avLst/>
          </a:prstGeom>
        </p:spPr>
      </p:pic>
      <p:sp>
        <p:nvSpPr>
          <p:cNvPr id="8" name="TextBox 7"/>
          <p:cNvSpPr txBox="1"/>
          <p:nvPr/>
        </p:nvSpPr>
        <p:spPr>
          <a:xfrm>
            <a:off x="1077686" y="2550695"/>
            <a:ext cx="11114314" cy="584775"/>
          </a:xfrm>
          <a:prstGeom prst="rect">
            <a:avLst/>
          </a:prstGeom>
          <a:noFill/>
        </p:spPr>
        <p:txBody>
          <a:bodyPr wrap="square" rtlCol="0">
            <a:spAutoFit/>
          </a:bodyPr>
          <a:lstStyle/>
          <a:p>
            <a:r>
              <a:rPr lang="en-US" sz="1600" dirty="0">
                <a:solidFill>
                  <a:srgbClr val="0070C0"/>
                </a:solidFill>
              </a:rPr>
              <a:t>First 1000 of 1000 samples                          First 1000 of 100K samples                             First 1000 of 10B samples</a:t>
            </a:r>
          </a:p>
          <a:p>
            <a:r>
              <a:rPr lang="en-US" sz="1600" dirty="0">
                <a:solidFill>
                  <a:srgbClr val="0070C0"/>
                </a:solidFill>
              </a:rPr>
              <a:t>          (all samples)</a:t>
            </a:r>
          </a:p>
        </p:txBody>
      </p:sp>
      <p:cxnSp>
        <p:nvCxnSpPr>
          <p:cNvPr id="9" name="Straight Arrow Connector 8"/>
          <p:cNvCxnSpPr/>
          <p:nvPr/>
        </p:nvCxnSpPr>
        <p:spPr>
          <a:xfrm>
            <a:off x="9220200" y="2104917"/>
            <a:ext cx="434463" cy="59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648252" y="1957343"/>
            <a:ext cx="1889620" cy="307777"/>
          </a:xfrm>
          <a:prstGeom prst="rect">
            <a:avLst/>
          </a:prstGeom>
          <a:noFill/>
        </p:spPr>
        <p:txBody>
          <a:bodyPr wrap="none" rtlCol="0">
            <a:spAutoFit/>
          </a:bodyPr>
          <a:lstStyle/>
          <a:p>
            <a:r>
              <a:rPr lang="en-US" sz="1400" dirty="0"/>
              <a:t>x1 distance from mean</a:t>
            </a:r>
          </a:p>
        </p:txBody>
      </p:sp>
      <p:cxnSp>
        <p:nvCxnSpPr>
          <p:cNvPr id="11" name="Straight Arrow Connector 10"/>
          <p:cNvCxnSpPr/>
          <p:nvPr/>
        </p:nvCxnSpPr>
        <p:spPr>
          <a:xfrm flipH="1" flipV="1">
            <a:off x="9220962" y="1705063"/>
            <a:ext cx="3193" cy="4058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225059" y="1600200"/>
            <a:ext cx="1889620" cy="307777"/>
          </a:xfrm>
          <a:prstGeom prst="rect">
            <a:avLst/>
          </a:prstGeom>
          <a:noFill/>
        </p:spPr>
        <p:txBody>
          <a:bodyPr wrap="none" rtlCol="0">
            <a:spAutoFit/>
          </a:bodyPr>
          <a:lstStyle/>
          <a:p>
            <a:r>
              <a:rPr lang="en-US" sz="1400" dirty="0"/>
              <a:t>x2 distance from mean</a:t>
            </a:r>
          </a:p>
        </p:txBody>
      </p:sp>
    </p:spTree>
    <p:extLst>
      <p:ext uri="{BB962C8B-B14F-4D97-AF65-F5344CB8AC3E}">
        <p14:creationId xmlns:p14="http://schemas.microsoft.com/office/powerpoint/2010/main" val="3623281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Drawing In-order Multivariate Gaussian Samples</a:t>
            </a:r>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50274" y="1957925"/>
            <a:ext cx="7468877" cy="2314637"/>
          </a:xfrm>
          <a:prstGeom prst="rect">
            <a:avLst/>
          </a:prstGeom>
        </p:spPr>
      </p:pic>
      <p:pic>
        <p:nvPicPr>
          <p:cNvPr id="15" name="Picture 14"/>
          <p:cNvPicPr>
            <a:picLocks noChangeAspect="1"/>
          </p:cNvPicPr>
          <p:nvPr/>
        </p:nvPicPr>
        <p:blipFill>
          <a:blip r:embed="rId4"/>
          <a:stretch>
            <a:fillRect/>
          </a:stretch>
        </p:blipFill>
        <p:spPr>
          <a:xfrm>
            <a:off x="9220200" y="1905000"/>
            <a:ext cx="2520369" cy="2431224"/>
          </a:xfrm>
          <a:prstGeom prst="rect">
            <a:avLst/>
          </a:prstGeom>
        </p:spPr>
      </p:pic>
      <p:sp>
        <p:nvSpPr>
          <p:cNvPr id="10" name="TextBox 9"/>
          <p:cNvSpPr txBox="1"/>
          <p:nvPr/>
        </p:nvSpPr>
        <p:spPr>
          <a:xfrm>
            <a:off x="457200" y="5239887"/>
            <a:ext cx="10972800" cy="938719"/>
          </a:xfrm>
          <a:prstGeom prst="rect">
            <a:avLst/>
          </a:prstGeom>
          <a:noFill/>
        </p:spPr>
        <p:txBody>
          <a:bodyPr wrap="square" rtlCol="0">
            <a:spAutoFit/>
          </a:bodyPr>
          <a:lstStyle/>
          <a:p>
            <a:pPr marL="228600" indent="-228600">
              <a:buFont typeface="+mj-lt"/>
              <a:buAutoNum type="arabicPeriod"/>
            </a:pPr>
            <a:r>
              <a:rPr lang="en-US" sz="1100" dirty="0"/>
              <a:t>Bentley, Jon Louis, and James B. Saxe. "Generating sorted lists of random numbers." </a:t>
            </a:r>
            <a:r>
              <a:rPr lang="en-US" sz="1100" i="1" dirty="0"/>
              <a:t>ACM Transactions on Mathematical Software (TOMS)</a:t>
            </a:r>
            <a:r>
              <a:rPr lang="en-US" sz="1100" dirty="0"/>
              <a:t> 6.3 (1980): 359-364</a:t>
            </a:r>
          </a:p>
          <a:p>
            <a:pPr marL="228600" indent="-228600">
              <a:buFont typeface="+mj-lt"/>
              <a:buAutoNum type="arabicPeriod"/>
            </a:pPr>
            <a:r>
              <a:rPr lang="en-US" sz="1100" dirty="0"/>
              <a:t>Kitagawa, </a:t>
            </a:r>
            <a:r>
              <a:rPr lang="en-US" sz="1100" dirty="0" err="1"/>
              <a:t>Genshiro</a:t>
            </a:r>
            <a:r>
              <a:rPr lang="en-US" sz="1100" dirty="0"/>
              <a:t>. "Monte Carlo filter and smoother for non-Gaussian nonlinear state space models." Journal of computational and graphical statistics 5.1 (1996): 1-25.</a:t>
            </a:r>
          </a:p>
          <a:p>
            <a:pPr marL="228600" indent="-228600">
              <a:buFont typeface="+mj-lt"/>
              <a:buAutoNum type="arabicPeriod"/>
            </a:pPr>
            <a:r>
              <a:rPr lang="en-US" sz="1100" dirty="0"/>
              <a:t>Pearson, Karl. "On the Criterion that a Given System of Deviations from the Probable in the Case of a Correlated System of Variables is Such that it Can be Reasonably Supposed to have Arisen from Random Sampling." Breakthroughs in Statistics. Springer New York, 1992. 11-28.</a:t>
            </a:r>
          </a:p>
          <a:p>
            <a:pPr marL="228600" indent="-228600">
              <a:buFont typeface="+mj-lt"/>
              <a:buAutoNum type="arabicPeriod"/>
            </a:pPr>
            <a:r>
              <a:rPr lang="en-US" sz="1100" dirty="0"/>
              <a:t>Muller, M. E. "A Note on a Method for Generating Points Uniformly on N-Dimensional Spheres." Comm. Assoc. </a:t>
            </a:r>
            <a:r>
              <a:rPr lang="en-US" sz="1100" dirty="0" err="1"/>
              <a:t>Comput</a:t>
            </a:r>
            <a:r>
              <a:rPr lang="en-US" sz="1100" dirty="0"/>
              <a:t>. Mach. 2, 19-20, Apr. 1959.</a:t>
            </a:r>
          </a:p>
        </p:txBody>
      </p:sp>
    </p:spTree>
    <p:extLst>
      <p:ext uri="{BB962C8B-B14F-4D97-AF65-F5344CB8AC3E}">
        <p14:creationId xmlns:p14="http://schemas.microsoft.com/office/powerpoint/2010/main" val="2418322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Rare Monte Carlo Case Selection Approaches</a:t>
            </a:r>
          </a:p>
        </p:txBody>
      </p:sp>
      <p:graphicFrame>
        <p:nvGraphicFramePr>
          <p:cNvPr id="10" name="Content Placeholder 4"/>
          <p:cNvGraphicFramePr>
            <a:graphicFrameLocks noGrp="1"/>
          </p:cNvGraphicFramePr>
          <p:nvPr>
            <p:ph idx="1"/>
            <p:extLst>
              <p:ext uri="{D42A27DB-BD31-4B8C-83A1-F6EECF244321}">
                <p14:modId xmlns:p14="http://schemas.microsoft.com/office/powerpoint/2010/main" val="2573344756"/>
              </p:ext>
            </p:extLst>
          </p:nvPr>
        </p:nvGraphicFramePr>
        <p:xfrm>
          <a:off x="640644" y="3233889"/>
          <a:ext cx="10971950" cy="2219960"/>
        </p:xfrm>
        <a:graphic>
          <a:graphicData uri="http://schemas.openxmlformats.org/drawingml/2006/table">
            <a:tbl>
              <a:tblPr>
                <a:tableStyleId>{2D5ABB26-0587-4C30-8999-92F81FD0307C}</a:tableStyleId>
              </a:tblPr>
              <a:tblGrid>
                <a:gridCol w="4110014">
                  <a:extLst>
                    <a:ext uri="{9D8B030D-6E8A-4147-A177-3AD203B41FA5}">
                      <a16:colId xmlns:a16="http://schemas.microsoft.com/office/drawing/2014/main" val="138960085"/>
                    </a:ext>
                  </a:extLst>
                </a:gridCol>
                <a:gridCol w="2287312">
                  <a:extLst>
                    <a:ext uri="{9D8B030D-6E8A-4147-A177-3AD203B41FA5}">
                      <a16:colId xmlns:a16="http://schemas.microsoft.com/office/drawing/2014/main" val="2162526928"/>
                    </a:ext>
                  </a:extLst>
                </a:gridCol>
                <a:gridCol w="2287312">
                  <a:extLst>
                    <a:ext uri="{9D8B030D-6E8A-4147-A177-3AD203B41FA5}">
                      <a16:colId xmlns:a16="http://schemas.microsoft.com/office/drawing/2014/main" val="348559254"/>
                    </a:ext>
                  </a:extLst>
                </a:gridCol>
                <a:gridCol w="2287312">
                  <a:extLst>
                    <a:ext uri="{9D8B030D-6E8A-4147-A177-3AD203B41FA5}">
                      <a16:colId xmlns:a16="http://schemas.microsoft.com/office/drawing/2014/main" val="3022545704"/>
                    </a:ext>
                  </a:extLst>
                </a:gridCol>
              </a:tblGrid>
              <a:tr h="329100">
                <a:tc>
                  <a:txBody>
                    <a:bodyPr/>
                    <a:lstStyle/>
                    <a:p>
                      <a:pPr algn="r"/>
                      <a:r>
                        <a:rPr lang="en-US" b="1" dirty="0"/>
                        <a:t>Requirements</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b="1" dirty="0"/>
                        <a:t>Naïve</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b="1" dirty="0"/>
                        <a:t>Improved</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b="1" dirty="0"/>
                        <a:t>Our Method</a:t>
                      </a:r>
                    </a:p>
                  </a:txBody>
                  <a:tcPr marL="124367" marR="124367"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9610731"/>
                  </a:ext>
                </a:extLst>
              </a:tr>
              <a:tr h="370840">
                <a:tc>
                  <a:txBody>
                    <a:bodyPr/>
                    <a:lstStyle/>
                    <a:p>
                      <a:pPr algn="r"/>
                      <a:r>
                        <a:rPr lang="en-US" b="1" dirty="0"/>
                        <a:t># Samples Generated</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10B</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10B</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1K</a:t>
                      </a:r>
                    </a:p>
                  </a:txBody>
                  <a:tcPr marL="124367" marR="1243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60213557"/>
                  </a:ext>
                </a:extLst>
              </a:tr>
              <a:tr h="370840">
                <a:tc>
                  <a:txBody>
                    <a:bodyPr/>
                    <a:lstStyle/>
                    <a:p>
                      <a:pPr algn="r"/>
                      <a:r>
                        <a:rPr lang="en-US" b="1" dirty="0"/>
                        <a:t># Samples Stored</a:t>
                      </a:r>
                    </a:p>
                  </a:txBody>
                  <a:tcPr marL="124367" marR="124367" anchor="ctr"/>
                </a:tc>
                <a:tc>
                  <a:txBody>
                    <a:bodyPr/>
                    <a:lstStyle/>
                    <a:p>
                      <a:pPr algn="ctr"/>
                      <a:r>
                        <a:rPr lang="en-US" dirty="0"/>
                        <a:t>10B</a:t>
                      </a:r>
                    </a:p>
                  </a:txBody>
                  <a:tcPr marL="124367" marR="124367" anchor="ctr"/>
                </a:tc>
                <a:tc>
                  <a:txBody>
                    <a:bodyPr/>
                    <a:lstStyle/>
                    <a:p>
                      <a:pPr algn="ctr"/>
                      <a:r>
                        <a:rPr lang="en-US" dirty="0"/>
                        <a:t>1K</a:t>
                      </a:r>
                    </a:p>
                  </a:txBody>
                  <a:tcPr marL="124367" marR="124367" anchor="ctr"/>
                </a:tc>
                <a:tc>
                  <a:txBody>
                    <a:bodyPr/>
                    <a:lstStyle/>
                    <a:p>
                      <a:pPr algn="ctr"/>
                      <a:r>
                        <a:rPr lang="en-US" dirty="0"/>
                        <a:t>0</a:t>
                      </a:r>
                    </a:p>
                  </a:txBody>
                  <a:tcPr marL="124367" marR="124367" anchor="ctr"/>
                </a:tc>
                <a:extLst>
                  <a:ext uri="{0D108BD9-81ED-4DB2-BD59-A6C34878D82A}">
                    <a16:rowId xmlns:a16="http://schemas.microsoft.com/office/drawing/2014/main" val="1872115935"/>
                  </a:ext>
                </a:extLst>
              </a:tr>
              <a:tr h="370840">
                <a:tc>
                  <a:txBody>
                    <a:bodyPr/>
                    <a:lstStyle/>
                    <a:p>
                      <a:pPr algn="r"/>
                      <a:r>
                        <a:rPr lang="en-US" b="1" dirty="0"/>
                        <a:t># Samples Sorted</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dirty="0"/>
                        <a:t>10B</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dirty="0"/>
                        <a:t>0</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dirty="0"/>
                        <a:t>0</a:t>
                      </a:r>
                    </a:p>
                  </a:txBody>
                  <a:tcPr marL="124367" marR="124367"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680668"/>
                  </a:ext>
                </a:extLst>
              </a:tr>
              <a:tr h="370840">
                <a:tc>
                  <a:txBody>
                    <a:bodyPr/>
                    <a:lstStyle/>
                    <a:p>
                      <a:pPr algn="r"/>
                      <a:r>
                        <a:rPr lang="en-US" b="1" dirty="0"/>
                        <a:t>Simulation Time</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~8 hours*</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~3 min</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&lt;1sec</a:t>
                      </a:r>
                    </a:p>
                  </a:txBody>
                  <a:tcPr marL="124367" marR="1243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80897195"/>
                  </a:ext>
                </a:extLst>
              </a:tr>
              <a:tr h="370840">
                <a:tc>
                  <a:txBody>
                    <a:bodyPr/>
                    <a:lstStyle/>
                    <a:p>
                      <a:pPr algn="r"/>
                      <a:r>
                        <a:rPr lang="en-US" b="1" dirty="0"/>
                        <a:t>Storage</a:t>
                      </a:r>
                    </a:p>
                  </a:txBody>
                  <a:tcPr marL="124367" marR="124367" anchor="ctr"/>
                </a:tc>
                <a:tc>
                  <a:txBody>
                    <a:bodyPr/>
                    <a:lstStyle/>
                    <a:p>
                      <a:pPr algn="ctr"/>
                      <a:r>
                        <a:rPr lang="en-US" dirty="0"/>
                        <a:t>4TB</a:t>
                      </a:r>
                    </a:p>
                  </a:txBody>
                  <a:tcPr marL="124367" marR="124367" anchor="ctr"/>
                </a:tc>
                <a:tc>
                  <a:txBody>
                    <a:bodyPr/>
                    <a:lstStyle/>
                    <a:p>
                      <a:pPr algn="ctr"/>
                      <a:r>
                        <a:rPr lang="en-US" dirty="0"/>
                        <a:t>8KB</a:t>
                      </a:r>
                    </a:p>
                  </a:txBody>
                  <a:tcPr marL="124367" marR="124367" anchor="ctr"/>
                </a:tc>
                <a:tc>
                  <a:txBody>
                    <a:bodyPr/>
                    <a:lstStyle/>
                    <a:p>
                      <a:pPr algn="ctr"/>
                      <a:r>
                        <a:rPr lang="en-US" dirty="0"/>
                        <a:t>0</a:t>
                      </a:r>
                    </a:p>
                  </a:txBody>
                  <a:tcPr marL="124367" marR="124367" anchor="ctr"/>
                </a:tc>
                <a:extLst>
                  <a:ext uri="{0D108BD9-81ED-4DB2-BD59-A6C34878D82A}">
                    <a16:rowId xmlns:a16="http://schemas.microsoft.com/office/drawing/2014/main" val="3290934047"/>
                  </a:ext>
                </a:extLst>
              </a:tr>
            </a:tbl>
          </a:graphicData>
        </a:graphic>
      </p:graphicFrame>
      <p:sp>
        <p:nvSpPr>
          <p:cNvPr id="6" name="TextBox 5"/>
          <p:cNvSpPr txBox="1"/>
          <p:nvPr/>
        </p:nvSpPr>
        <p:spPr>
          <a:xfrm>
            <a:off x="994445" y="1752600"/>
            <a:ext cx="10264348" cy="923330"/>
          </a:xfrm>
          <a:prstGeom prst="rect">
            <a:avLst/>
          </a:prstGeom>
          <a:noFill/>
        </p:spPr>
        <p:txBody>
          <a:bodyPr wrap="none" rtlCol="0">
            <a:spAutoFit/>
          </a:bodyPr>
          <a:lstStyle/>
          <a:p>
            <a:r>
              <a:rPr lang="en-US" dirty="0"/>
              <a:t>Naïve : Generate and store all 10B samples, sort, then choose furthest 1K from origin</a:t>
            </a:r>
          </a:p>
          <a:p>
            <a:r>
              <a:rPr lang="en-US" dirty="0"/>
              <a:t>Improved : Generate 10B samples saving furthest 1K from origin in priority queue during generation</a:t>
            </a:r>
          </a:p>
          <a:p>
            <a:r>
              <a:rPr lang="en-US" dirty="0"/>
              <a:t>Our method : Only generate 1K samples furthest from origin</a:t>
            </a:r>
          </a:p>
        </p:txBody>
      </p:sp>
      <p:sp>
        <p:nvSpPr>
          <p:cNvPr id="12" name="TextBox 11"/>
          <p:cNvSpPr txBox="1"/>
          <p:nvPr/>
        </p:nvSpPr>
        <p:spPr>
          <a:xfrm>
            <a:off x="533400" y="5943600"/>
            <a:ext cx="5489195" cy="307777"/>
          </a:xfrm>
          <a:prstGeom prst="rect">
            <a:avLst/>
          </a:prstGeom>
          <a:noFill/>
        </p:spPr>
        <p:txBody>
          <a:bodyPr wrap="none" rtlCol="0">
            <a:spAutoFit/>
          </a:bodyPr>
          <a:lstStyle/>
          <a:p>
            <a:r>
              <a:rPr lang="en-US" sz="1400" dirty="0"/>
              <a:t>* projected (not enough memory on test system to perform simulation)</a:t>
            </a:r>
          </a:p>
        </p:txBody>
      </p:sp>
      <p:sp>
        <p:nvSpPr>
          <p:cNvPr id="13" name="Rectangle 12"/>
          <p:cNvSpPr/>
          <p:nvPr/>
        </p:nvSpPr>
        <p:spPr>
          <a:xfrm>
            <a:off x="9753599" y="3216956"/>
            <a:ext cx="1505193" cy="2219960"/>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70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896600" cy="830574"/>
          </a:xfrm>
        </p:spPr>
        <p:txBody>
          <a:bodyPr>
            <a:normAutofit fontScale="90000"/>
          </a:bodyPr>
          <a:lstStyle/>
          <a:p>
            <a:r>
              <a:rPr lang="en-US" dirty="0"/>
              <a:t>Relationship between probability density and hypersphere radius</a:t>
            </a:r>
          </a:p>
        </p:txBody>
      </p:sp>
      <p:pic>
        <p:nvPicPr>
          <p:cNvPr id="5" name="Picture 4"/>
          <p:cNvPicPr>
            <a:picLocks noChangeAspect="1"/>
          </p:cNvPicPr>
          <p:nvPr/>
        </p:nvPicPr>
        <p:blipFill>
          <a:blip r:embed="rId4"/>
          <a:stretch>
            <a:fillRect/>
          </a:stretch>
        </p:blipFill>
        <p:spPr>
          <a:xfrm>
            <a:off x="1600200" y="2476500"/>
            <a:ext cx="2390775" cy="2400300"/>
          </a:xfrm>
          <a:prstGeom prst="rect">
            <a:avLst/>
          </a:prstGeom>
        </p:spPr>
      </p:pic>
      <p:cxnSp>
        <p:nvCxnSpPr>
          <p:cNvPr id="8" name="Straight Arrow Connector 7"/>
          <p:cNvCxnSpPr>
            <a:cxnSpLocks/>
          </p:cNvCxnSpPr>
          <p:nvPr/>
        </p:nvCxnSpPr>
        <p:spPr>
          <a:xfrm flipV="1">
            <a:off x="2880414" y="3219450"/>
            <a:ext cx="465827" cy="4000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D029B42-E2A0-4B0E-8F5E-522BC500911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24401" y="2170693"/>
            <a:ext cx="6527664" cy="2897619"/>
          </a:xfrm>
          <a:prstGeom prst="rect">
            <a:avLst/>
          </a:prstGeom>
          <a:solidFill>
            <a:schemeClr val="bg1"/>
          </a:solidFill>
        </p:spPr>
      </p:pic>
      <p:pic>
        <p:nvPicPr>
          <p:cNvPr id="17" name="Picture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113327" y="3536545"/>
            <a:ext cx="76318" cy="82955"/>
          </a:xfrm>
          <a:prstGeom prst="rect">
            <a:avLst/>
          </a:prstGeom>
          <a:solidFill>
            <a:schemeClr val="bg1"/>
          </a:solidFill>
        </p:spPr>
      </p:pic>
    </p:spTree>
    <p:extLst>
      <p:ext uri="{BB962C8B-B14F-4D97-AF65-F5344CB8AC3E}">
        <p14:creationId xmlns:p14="http://schemas.microsoft.com/office/powerpoint/2010/main" val="1839150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45826"/>
          </a:xfrm>
        </p:spPr>
        <p:txBody>
          <a:bodyPr/>
          <a:lstStyle/>
          <a:p>
            <a:r>
              <a:rPr lang="en-US" dirty="0"/>
              <a:t>Reliability Analysis : Example Calculations</a:t>
            </a:r>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00599" y="1905000"/>
            <a:ext cx="6035933" cy="3733800"/>
          </a:xfrm>
          <a:prstGeom prst="rect">
            <a:avLst/>
          </a:prstGeom>
          <a:solidFill>
            <a:schemeClr val="bg1"/>
          </a:solidFill>
        </p:spPr>
      </p:pic>
      <p:pic>
        <p:nvPicPr>
          <p:cNvPr id="4" name="Picture 3"/>
          <p:cNvPicPr>
            <a:picLocks noChangeAspect="1"/>
          </p:cNvPicPr>
          <p:nvPr/>
        </p:nvPicPr>
        <p:blipFill>
          <a:blip r:embed="rId4"/>
          <a:stretch>
            <a:fillRect/>
          </a:stretch>
        </p:blipFill>
        <p:spPr>
          <a:xfrm>
            <a:off x="1403646" y="1066801"/>
            <a:ext cx="2939753" cy="2743200"/>
          </a:xfrm>
          <a:prstGeom prst="rect">
            <a:avLst/>
          </a:prstGeom>
        </p:spPr>
      </p:pic>
      <p:pic>
        <p:nvPicPr>
          <p:cNvPr id="6" name="Picture 5"/>
          <p:cNvPicPr>
            <a:picLocks noChangeAspect="1"/>
          </p:cNvPicPr>
          <p:nvPr/>
        </p:nvPicPr>
        <p:blipFill>
          <a:blip r:embed="rId5"/>
          <a:stretch>
            <a:fillRect/>
          </a:stretch>
        </p:blipFill>
        <p:spPr>
          <a:xfrm>
            <a:off x="1403645" y="3824191"/>
            <a:ext cx="2939753" cy="2726108"/>
          </a:xfrm>
          <a:prstGeom prst="rect">
            <a:avLst/>
          </a:prstGeom>
        </p:spPr>
      </p:pic>
    </p:spTree>
    <p:extLst>
      <p:ext uri="{BB962C8B-B14F-4D97-AF65-F5344CB8AC3E}">
        <p14:creationId xmlns:p14="http://schemas.microsoft.com/office/powerpoint/2010/main" val="3423476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6099-9ED6-41EF-A7D2-9450969F9899}"/>
              </a:ext>
            </a:extLst>
          </p:cNvPr>
          <p:cNvSpPr>
            <a:spLocks noGrp="1"/>
          </p:cNvSpPr>
          <p:nvPr>
            <p:ph type="title"/>
          </p:nvPr>
        </p:nvSpPr>
        <p:spPr/>
        <p:txBody>
          <a:bodyPr/>
          <a:lstStyle/>
          <a:p>
            <a:r>
              <a:rPr lang="en-US" dirty="0"/>
              <a:t>Sampling Method Extensions</a:t>
            </a:r>
          </a:p>
        </p:txBody>
      </p:sp>
      <p:sp>
        <p:nvSpPr>
          <p:cNvPr id="3" name="Content Placeholder 2">
            <a:extLst>
              <a:ext uri="{FF2B5EF4-FFF2-40B4-BE49-F238E27FC236}">
                <a16:creationId xmlns:a16="http://schemas.microsoft.com/office/drawing/2014/main" id="{D7A8653E-BE7D-4A00-B5EC-22F557EAEEF9}"/>
              </a:ext>
            </a:extLst>
          </p:cNvPr>
          <p:cNvSpPr>
            <a:spLocks noGrp="1"/>
          </p:cNvSpPr>
          <p:nvPr>
            <p:ph idx="1"/>
          </p:nvPr>
        </p:nvSpPr>
        <p:spPr/>
        <p:txBody>
          <a:bodyPr/>
          <a:lstStyle/>
          <a:p>
            <a:r>
              <a:rPr lang="en-US" sz="2400" dirty="0"/>
              <a:t>Correlated Sampling</a:t>
            </a:r>
          </a:p>
          <a:p>
            <a:pPr lvl="1"/>
            <a:r>
              <a:rPr lang="en-US" sz="2400" dirty="0"/>
              <a:t>Correlation between input independent random variables</a:t>
            </a:r>
          </a:p>
          <a:p>
            <a:endParaRPr lang="en-US" sz="2400" dirty="0"/>
          </a:p>
          <a:p>
            <a:r>
              <a:rPr lang="en-US" sz="2400" dirty="0"/>
              <a:t>Directional Sampling</a:t>
            </a:r>
          </a:p>
          <a:p>
            <a:pPr lvl="1"/>
            <a:r>
              <a:rPr lang="en-US" sz="2400" dirty="0"/>
              <a:t>Increasing concentration of samples along a provided directional axis by the von-Mises Fisher distribution ; useful for adaptive sampling</a:t>
            </a:r>
          </a:p>
          <a:p>
            <a:endParaRPr lang="en-US" sz="2400" dirty="0"/>
          </a:p>
          <a:p>
            <a:r>
              <a:rPr lang="en-US" sz="2400" dirty="0"/>
              <a:t>Mixture Sampling</a:t>
            </a:r>
          </a:p>
          <a:p>
            <a:pPr lvl="1"/>
            <a:r>
              <a:rPr lang="en-US" sz="2400" dirty="0"/>
              <a:t>Combining </a:t>
            </a:r>
            <a:r>
              <a:rPr lang="en-US" sz="2400" dirty="0" err="1"/>
              <a:t>Hyperspheric</a:t>
            </a:r>
            <a:r>
              <a:rPr lang="en-US" sz="2400" dirty="0"/>
              <a:t> Uniform Sampling and In-order Multivariate Sampling</a:t>
            </a:r>
          </a:p>
          <a:p>
            <a:endParaRPr lang="en-US" sz="2400" dirty="0"/>
          </a:p>
        </p:txBody>
      </p:sp>
    </p:spTree>
    <p:extLst>
      <p:ext uri="{BB962C8B-B14F-4D97-AF65-F5344CB8AC3E}">
        <p14:creationId xmlns:p14="http://schemas.microsoft.com/office/powerpoint/2010/main" val="3181715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FF29-F11F-438D-808F-E14073F18158}"/>
              </a:ext>
            </a:extLst>
          </p:cNvPr>
          <p:cNvSpPr>
            <a:spLocks noGrp="1"/>
          </p:cNvSpPr>
          <p:nvPr>
            <p:ph type="title"/>
          </p:nvPr>
        </p:nvSpPr>
        <p:spPr>
          <a:xfrm>
            <a:off x="609600" y="457200"/>
            <a:ext cx="11125200" cy="1143000"/>
          </a:xfrm>
        </p:spPr>
        <p:txBody>
          <a:bodyPr/>
          <a:lstStyle/>
          <a:p>
            <a:r>
              <a:rPr lang="en-US" dirty="0"/>
              <a:t>Problem #1 : How to investigate rare Monte Carlo events given a limited simulation budget? </a:t>
            </a:r>
          </a:p>
        </p:txBody>
      </p:sp>
      <p:sp>
        <p:nvSpPr>
          <p:cNvPr id="3" name="Content Placeholder 2">
            <a:extLst>
              <a:ext uri="{FF2B5EF4-FFF2-40B4-BE49-F238E27FC236}">
                <a16:creationId xmlns:a16="http://schemas.microsoft.com/office/drawing/2014/main" id="{4720D5AA-F857-4301-B59B-A0C057283B87}"/>
              </a:ext>
            </a:extLst>
          </p:cNvPr>
          <p:cNvSpPr>
            <a:spLocks noGrp="1"/>
          </p:cNvSpPr>
          <p:nvPr>
            <p:ph idx="1"/>
          </p:nvPr>
        </p:nvSpPr>
        <p:spPr>
          <a:xfrm>
            <a:off x="609600" y="1414463"/>
            <a:ext cx="6645300" cy="4848225"/>
          </a:xfrm>
        </p:spPr>
        <p:txBody>
          <a:bodyPr/>
          <a:lstStyle/>
          <a:p>
            <a:endParaRPr lang="en-US" dirty="0"/>
          </a:p>
          <a:p>
            <a:endParaRPr lang="en-US" dirty="0"/>
          </a:p>
          <a:p>
            <a:r>
              <a:rPr lang="en-US" dirty="0"/>
              <a:t>Stringent automotive safety standards such as ISO26262 and highly replicative circuits like SRAM arrays drive simulation to 6 sigma and beyond (&lt;0.0000001% failure rate requirement)</a:t>
            </a:r>
          </a:p>
          <a:p>
            <a:r>
              <a:rPr lang="en-US" dirty="0"/>
              <a:t>In semiconductor simulation, process variation is most often modeled via standard normal random variables</a:t>
            </a:r>
          </a:p>
          <a:p>
            <a:r>
              <a:rPr lang="en-US" dirty="0"/>
              <a:t>In such a scenario, simulating Monte Carlo samples which fail circuit requirements by conventional sampling requires </a:t>
            </a:r>
            <a:r>
              <a:rPr lang="en-US" u="sng" dirty="0"/>
              <a:t>billions</a:t>
            </a:r>
            <a:r>
              <a:rPr lang="en-US" dirty="0"/>
              <a:t> of simulations</a:t>
            </a:r>
          </a:p>
          <a:p>
            <a:r>
              <a:rPr lang="en-US" dirty="0"/>
              <a:t>As performing so many simulations may not be feasible, we propose a novel method for investigating such rare failure samples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F8ED1BB0-8CB0-4C81-940C-416211993891}"/>
              </a:ext>
            </a:extLst>
          </p:cNvPr>
          <p:cNvPicPr>
            <a:picLocks noChangeAspect="1"/>
          </p:cNvPicPr>
          <p:nvPr/>
        </p:nvPicPr>
        <p:blipFill>
          <a:blip r:embed="rId2"/>
          <a:stretch>
            <a:fillRect/>
          </a:stretch>
        </p:blipFill>
        <p:spPr>
          <a:xfrm>
            <a:off x="8737907" y="3125141"/>
            <a:ext cx="1775140" cy="706290"/>
          </a:xfrm>
          <a:prstGeom prst="rect">
            <a:avLst/>
          </a:prstGeom>
        </p:spPr>
      </p:pic>
      <p:pic>
        <p:nvPicPr>
          <p:cNvPr id="8194" name="Picture 2" descr="https://scsong.files.wordpress.com/2009/12/picture-device-independent-bitmap-11.jpg">
            <a:extLst>
              <a:ext uri="{FF2B5EF4-FFF2-40B4-BE49-F238E27FC236}">
                <a16:creationId xmlns:a16="http://schemas.microsoft.com/office/drawing/2014/main" id="{1EC94DE4-D984-4C1F-8496-82D416010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566" y="4157245"/>
            <a:ext cx="1824661" cy="12608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tesla s">
            <a:extLst>
              <a:ext uri="{FF2B5EF4-FFF2-40B4-BE49-F238E27FC236}">
                <a16:creationId xmlns:a16="http://schemas.microsoft.com/office/drawing/2014/main" id="{777ABE8B-40D9-4697-9FEF-6011D09094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133" y="1973350"/>
            <a:ext cx="1814029" cy="119726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chevy volt">
            <a:extLst>
              <a:ext uri="{FF2B5EF4-FFF2-40B4-BE49-F238E27FC236}">
                <a16:creationId xmlns:a16="http://schemas.microsoft.com/office/drawing/2014/main" id="{D81F34BC-4183-439D-AC74-A5E03D7009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568077" y="1991514"/>
            <a:ext cx="2057400" cy="113362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upload.wikimedia.org/wikipedia/commons/thumb/3/31/SRAM_Cell_%286_Transistors%29.svg/1920px-SRAM_Cell_%286_Transistors%29.svg.png">
            <a:extLst>
              <a:ext uri="{FF2B5EF4-FFF2-40B4-BE49-F238E27FC236}">
                <a16:creationId xmlns:a16="http://schemas.microsoft.com/office/drawing/2014/main" id="{DF39E04A-BA07-4261-8A1B-3718054C0D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09207" y="4114800"/>
            <a:ext cx="1775140" cy="133135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ix Sigma tutorial on the bell curve.">
            <a:extLst>
              <a:ext uri="{FF2B5EF4-FFF2-40B4-BE49-F238E27FC236}">
                <a16:creationId xmlns:a16="http://schemas.microsoft.com/office/drawing/2014/main" id="{B546533A-6D7D-4D64-AFFD-6CB45AF8E9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20"/>
          <a:stretch/>
        </p:blipFill>
        <p:spPr bwMode="auto">
          <a:xfrm>
            <a:off x="8719051" y="5413013"/>
            <a:ext cx="2008797" cy="87019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505EF8F0-EE65-42B8-BD60-6335BFBC0F9E}"/>
              </a:ext>
            </a:extLst>
          </p:cNvPr>
          <p:cNvSpPr/>
          <p:nvPr/>
        </p:nvSpPr>
        <p:spPr>
          <a:xfrm>
            <a:off x="10397340" y="6051553"/>
            <a:ext cx="304800" cy="1716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2" name="Arrow: Right 11">
            <a:extLst>
              <a:ext uri="{FF2B5EF4-FFF2-40B4-BE49-F238E27FC236}">
                <a16:creationId xmlns:a16="http://schemas.microsoft.com/office/drawing/2014/main" id="{74DAE9CD-9075-44DB-BFB8-84CFDF43377B}"/>
              </a:ext>
            </a:extLst>
          </p:cNvPr>
          <p:cNvSpPr/>
          <p:nvPr/>
        </p:nvSpPr>
        <p:spPr>
          <a:xfrm rot="10800000">
            <a:off x="8670449" y="6051553"/>
            <a:ext cx="304800" cy="1716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Tree>
    <p:extLst>
      <p:ext uri="{BB962C8B-B14F-4D97-AF65-F5344CB8AC3E}">
        <p14:creationId xmlns:p14="http://schemas.microsoft.com/office/powerpoint/2010/main" val="3744062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with Correlated Variables</a:t>
            </a:r>
          </a:p>
        </p:txBody>
      </p:sp>
      <p:pic>
        <p:nvPicPr>
          <p:cNvPr id="5" name="Picture 4"/>
          <p:cNvPicPr>
            <a:picLocks noChangeAspect="1"/>
          </p:cNvPicPr>
          <p:nvPr/>
        </p:nvPicPr>
        <p:blipFill>
          <a:blip r:embed="rId3"/>
          <a:stretch>
            <a:fillRect/>
          </a:stretch>
        </p:blipFill>
        <p:spPr>
          <a:xfrm>
            <a:off x="8458200" y="3469359"/>
            <a:ext cx="2783970" cy="2743201"/>
          </a:xfrm>
          <a:prstGeom prst="rect">
            <a:avLst/>
          </a:prstGeom>
        </p:spPr>
      </p:pic>
      <p:pic>
        <p:nvPicPr>
          <p:cNvPr id="6" name="Picture 5"/>
          <p:cNvPicPr>
            <a:picLocks noChangeAspect="1"/>
          </p:cNvPicPr>
          <p:nvPr/>
        </p:nvPicPr>
        <p:blipFill>
          <a:blip r:embed="rId4"/>
          <a:stretch>
            <a:fillRect/>
          </a:stretch>
        </p:blipFill>
        <p:spPr>
          <a:xfrm>
            <a:off x="8458201" y="609600"/>
            <a:ext cx="2783969" cy="2795866"/>
          </a:xfrm>
          <a:prstGeom prst="rect">
            <a:avLst/>
          </a:prstGeom>
        </p:spPr>
      </p:pic>
      <p:pic>
        <p:nvPicPr>
          <p:cNvPr id="16" name="Picture 15">
            <a:extLst>
              <a:ext uri="{FF2B5EF4-FFF2-40B4-BE49-F238E27FC236}">
                <a16:creationId xmlns:a16="http://schemas.microsoft.com/office/drawing/2014/main" id="{1577FC49-5190-4039-A283-3BB83856B70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62002" y="1619842"/>
            <a:ext cx="7046761" cy="4355712"/>
          </a:xfrm>
          <a:prstGeom prst="rect">
            <a:avLst/>
          </a:prstGeom>
        </p:spPr>
      </p:pic>
    </p:spTree>
    <p:extLst>
      <p:ext uri="{BB962C8B-B14F-4D97-AF65-F5344CB8AC3E}">
        <p14:creationId xmlns:p14="http://schemas.microsoft.com/office/powerpoint/2010/main" val="1213142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998226"/>
          </a:xfrm>
        </p:spPr>
        <p:txBody>
          <a:bodyPr/>
          <a:lstStyle/>
          <a:p>
            <a:r>
              <a:rPr lang="en-US" dirty="0"/>
              <a:t>Directional Sampling : von Mises-Fisher Distribution (</a:t>
            </a:r>
            <a:r>
              <a:rPr lang="en-US" dirty="0" err="1"/>
              <a:t>vMF</a:t>
            </a:r>
            <a:r>
              <a:rPr lang="en-US" dirty="0"/>
              <a:t>)</a:t>
            </a:r>
          </a:p>
        </p:txBody>
      </p:sp>
      <p:pic>
        <p:nvPicPr>
          <p:cNvPr id="5" name="Picture 4"/>
          <p:cNvPicPr>
            <a:picLocks noChangeAspect="1"/>
          </p:cNvPicPr>
          <p:nvPr/>
        </p:nvPicPr>
        <p:blipFill>
          <a:blip r:embed="rId2"/>
          <a:stretch>
            <a:fillRect/>
          </a:stretch>
        </p:blipFill>
        <p:spPr>
          <a:xfrm>
            <a:off x="7615163" y="2438400"/>
            <a:ext cx="2467124" cy="516533"/>
          </a:xfrm>
          <a:prstGeom prst="rect">
            <a:avLst/>
          </a:prstGeom>
        </p:spPr>
      </p:pic>
      <p:pic>
        <p:nvPicPr>
          <p:cNvPr id="6" name="Picture 5"/>
          <p:cNvPicPr>
            <a:picLocks noChangeAspect="1"/>
          </p:cNvPicPr>
          <p:nvPr/>
        </p:nvPicPr>
        <p:blipFill>
          <a:blip r:embed="rId3"/>
          <a:stretch>
            <a:fillRect/>
          </a:stretch>
        </p:blipFill>
        <p:spPr>
          <a:xfrm>
            <a:off x="7543800" y="3290837"/>
            <a:ext cx="2609850" cy="700038"/>
          </a:xfrm>
          <a:prstGeom prst="rect">
            <a:avLst/>
          </a:prstGeom>
        </p:spPr>
      </p:pic>
      <p:sp>
        <p:nvSpPr>
          <p:cNvPr id="7" name="TextBox 6"/>
          <p:cNvSpPr txBox="1"/>
          <p:nvPr/>
        </p:nvSpPr>
        <p:spPr>
          <a:xfrm>
            <a:off x="304800" y="5608314"/>
            <a:ext cx="6858000" cy="430887"/>
          </a:xfrm>
          <a:prstGeom prst="rect">
            <a:avLst/>
          </a:prstGeom>
          <a:noFill/>
        </p:spPr>
        <p:txBody>
          <a:bodyPr wrap="square" rtlCol="0">
            <a:spAutoFit/>
          </a:bodyPr>
          <a:lstStyle/>
          <a:p>
            <a:r>
              <a:rPr lang="en-US" sz="1100" dirty="0"/>
              <a:t>Banerjee, </a:t>
            </a:r>
            <a:r>
              <a:rPr lang="en-US" sz="1100" dirty="0" err="1"/>
              <a:t>Arindam</a:t>
            </a:r>
            <a:r>
              <a:rPr lang="en-US" sz="1100" dirty="0"/>
              <a:t>, et al. "Clustering on the unit hypersphere using von Mises-Fisher distributions." </a:t>
            </a:r>
            <a:r>
              <a:rPr lang="en-US" sz="1100" i="1" dirty="0"/>
              <a:t>Journal of Machine Learning Research</a:t>
            </a:r>
            <a:r>
              <a:rPr lang="en-US" sz="1100" dirty="0"/>
              <a:t> 6.Sep (2005): 1345-1382.</a:t>
            </a:r>
          </a:p>
        </p:txBody>
      </p:sp>
      <p:pic>
        <p:nvPicPr>
          <p:cNvPr id="8" name="Picture 7"/>
          <p:cNvPicPr>
            <a:picLocks noChangeAspect="1"/>
          </p:cNvPicPr>
          <p:nvPr/>
        </p:nvPicPr>
        <p:blipFill>
          <a:blip r:embed="rId4"/>
          <a:stretch>
            <a:fillRect/>
          </a:stretch>
        </p:blipFill>
        <p:spPr>
          <a:xfrm>
            <a:off x="2438400" y="1621417"/>
            <a:ext cx="4110662" cy="3281363"/>
          </a:xfrm>
          <a:prstGeom prst="rect">
            <a:avLst/>
          </a:prstGeom>
        </p:spPr>
      </p:pic>
    </p:spTree>
    <p:extLst>
      <p:ext uri="{BB962C8B-B14F-4D97-AF65-F5344CB8AC3E}">
        <p14:creationId xmlns:p14="http://schemas.microsoft.com/office/powerpoint/2010/main" val="316069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21895"/>
          </a:xfrm>
        </p:spPr>
        <p:txBody>
          <a:bodyPr/>
          <a:lstStyle/>
          <a:p>
            <a:r>
              <a:rPr lang="en-US" dirty="0"/>
              <a:t>Directional Sampling: 2D Example on Unit Circle</a:t>
            </a:r>
          </a:p>
        </p:txBody>
      </p:sp>
      <p:pic>
        <p:nvPicPr>
          <p:cNvPr id="6" name="Picture 5"/>
          <p:cNvPicPr>
            <a:picLocks noChangeAspect="1"/>
          </p:cNvPicPr>
          <p:nvPr/>
        </p:nvPicPr>
        <p:blipFill rotWithShape="1">
          <a:blip r:embed="rId7"/>
          <a:srcRect b="66667"/>
          <a:stretch/>
        </p:blipFill>
        <p:spPr>
          <a:xfrm>
            <a:off x="4184386" y="1352698"/>
            <a:ext cx="2673614" cy="2533502"/>
          </a:xfrm>
          <a:prstGeom prst="rect">
            <a:avLst/>
          </a:prstGeom>
        </p:spPr>
      </p:pic>
      <p:pic>
        <p:nvPicPr>
          <p:cNvPr id="7" name="Picture 6"/>
          <p:cNvPicPr>
            <a:picLocks noChangeAspect="1"/>
          </p:cNvPicPr>
          <p:nvPr/>
        </p:nvPicPr>
        <p:blipFill rotWithShape="1">
          <a:blip r:embed="rId7"/>
          <a:srcRect t="67647"/>
          <a:stretch/>
        </p:blipFill>
        <p:spPr>
          <a:xfrm>
            <a:off x="9442186" y="1389955"/>
            <a:ext cx="2673614" cy="2458988"/>
          </a:xfrm>
          <a:prstGeom prst="rect">
            <a:avLst/>
          </a:prstGeom>
        </p:spPr>
      </p:pic>
      <p:pic>
        <p:nvPicPr>
          <p:cNvPr id="8" name="Picture 7"/>
          <p:cNvPicPr>
            <a:picLocks noChangeAspect="1"/>
          </p:cNvPicPr>
          <p:nvPr/>
        </p:nvPicPr>
        <p:blipFill rotWithShape="1">
          <a:blip r:embed="rId7"/>
          <a:srcRect t="32791" b="33876"/>
          <a:stretch/>
        </p:blipFill>
        <p:spPr>
          <a:xfrm>
            <a:off x="6798270" y="1352698"/>
            <a:ext cx="2673614" cy="2533502"/>
          </a:xfrm>
          <a:prstGeom prst="rect">
            <a:avLst/>
          </a:prstGeom>
        </p:spPr>
      </p:pic>
      <p:pic>
        <p:nvPicPr>
          <p:cNvPr id="15" name="Picture 14"/>
          <p:cNvPicPr>
            <a:picLocks noChangeAspect="1"/>
          </p:cNvPicPr>
          <p:nvPr/>
        </p:nvPicPr>
        <p:blipFill>
          <a:blip r:embed="rId8"/>
          <a:stretch>
            <a:fillRect/>
          </a:stretch>
        </p:blipFill>
        <p:spPr>
          <a:xfrm>
            <a:off x="1524000" y="1352698"/>
            <a:ext cx="2618447" cy="2474123"/>
          </a:xfrm>
          <a:prstGeom prst="rect">
            <a:avLst/>
          </a:prstGeom>
        </p:spPr>
      </p:pic>
      <p:sp>
        <p:nvSpPr>
          <p:cNvPr id="3" name="TextBox 2"/>
          <p:cNvSpPr txBox="1"/>
          <p:nvPr/>
        </p:nvSpPr>
        <p:spPr>
          <a:xfrm>
            <a:off x="133350" y="2157784"/>
            <a:ext cx="1447800" cy="1169551"/>
          </a:xfrm>
          <a:prstGeom prst="rect">
            <a:avLst/>
          </a:prstGeom>
          <a:noFill/>
        </p:spPr>
        <p:txBody>
          <a:bodyPr wrap="square" rtlCol="0">
            <a:spAutoFit/>
          </a:bodyPr>
          <a:lstStyle/>
          <a:p>
            <a:r>
              <a:rPr lang="en-US" dirty="0"/>
              <a:t>Distribution on Unit Circle</a:t>
            </a:r>
            <a:br>
              <a:rPr lang="en-US" dirty="0"/>
            </a:br>
            <a:r>
              <a:rPr lang="en-US" sz="1400" dirty="0"/>
              <a:t>(1K samples)</a:t>
            </a:r>
            <a:endParaRPr lang="en-US" dirty="0"/>
          </a:p>
        </p:txBody>
      </p:sp>
      <p:sp>
        <p:nvSpPr>
          <p:cNvPr id="17" name="TextBox 16"/>
          <p:cNvSpPr txBox="1"/>
          <p:nvPr/>
        </p:nvSpPr>
        <p:spPr>
          <a:xfrm>
            <a:off x="133350" y="4876800"/>
            <a:ext cx="1447800" cy="861774"/>
          </a:xfrm>
          <a:prstGeom prst="rect">
            <a:avLst/>
          </a:prstGeom>
          <a:noFill/>
        </p:spPr>
        <p:txBody>
          <a:bodyPr wrap="square" rtlCol="0">
            <a:spAutoFit/>
          </a:bodyPr>
          <a:lstStyle/>
          <a:p>
            <a:r>
              <a:rPr lang="en-US" dirty="0"/>
              <a:t>Angular </a:t>
            </a:r>
            <a:br>
              <a:rPr lang="en-US" dirty="0"/>
            </a:br>
            <a:r>
              <a:rPr lang="en-US" dirty="0"/>
              <a:t>Density</a:t>
            </a:r>
          </a:p>
          <a:p>
            <a:r>
              <a:rPr lang="en-US" sz="1400" dirty="0"/>
              <a:t>(100K samples)</a:t>
            </a:r>
          </a:p>
        </p:txBody>
      </p:sp>
      <p:pic>
        <p:nvPicPr>
          <p:cNvPr id="18" name="Picture 17"/>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542247" y="1143000"/>
            <a:ext cx="533400" cy="159456"/>
          </a:xfrm>
          <a:prstGeom prst="rect">
            <a:avLst/>
          </a:prstGeom>
        </p:spPr>
      </p:pic>
      <p:pic>
        <p:nvPicPr>
          <p:cNvPr id="19" name="Picture 1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4544" y="1144411"/>
            <a:ext cx="540456" cy="158045"/>
          </a:xfrm>
          <a:prstGeom prst="rect">
            <a:avLst/>
          </a:prstGeom>
        </p:spPr>
      </p:pic>
      <p:pic>
        <p:nvPicPr>
          <p:cNvPr id="20" name="Picture 1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841544" y="1144412"/>
            <a:ext cx="540456" cy="160867"/>
          </a:xfrm>
          <a:prstGeom prst="rect">
            <a:avLst/>
          </a:prstGeom>
        </p:spPr>
      </p:pic>
      <p:pic>
        <p:nvPicPr>
          <p:cNvPr id="21" name="Picture 2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467622" y="1144411"/>
            <a:ext cx="657578" cy="162278"/>
          </a:xfrm>
          <a:prstGeom prst="rect">
            <a:avLst/>
          </a:prstGeom>
        </p:spPr>
      </p:pic>
      <p:pic>
        <p:nvPicPr>
          <p:cNvPr id="22" name="Picture 2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6893" y="3353270"/>
            <a:ext cx="1175917" cy="171009"/>
          </a:xfrm>
          <a:prstGeom prst="rect">
            <a:avLst/>
          </a:prstGeom>
        </p:spPr>
      </p:pic>
      <p:pic>
        <p:nvPicPr>
          <p:cNvPr id="5" name="Picture 4"/>
          <p:cNvPicPr>
            <a:picLocks noChangeAspect="1"/>
          </p:cNvPicPr>
          <p:nvPr/>
        </p:nvPicPr>
        <p:blipFill>
          <a:blip r:embed="rId14"/>
          <a:stretch>
            <a:fillRect/>
          </a:stretch>
        </p:blipFill>
        <p:spPr>
          <a:xfrm>
            <a:off x="1490555" y="3917278"/>
            <a:ext cx="2651892" cy="2554703"/>
          </a:xfrm>
          <a:prstGeom prst="rect">
            <a:avLst/>
          </a:prstGeom>
        </p:spPr>
      </p:pic>
      <p:pic>
        <p:nvPicPr>
          <p:cNvPr id="9" name="Picture 8"/>
          <p:cNvPicPr>
            <a:picLocks noChangeAspect="1"/>
          </p:cNvPicPr>
          <p:nvPr/>
        </p:nvPicPr>
        <p:blipFill>
          <a:blip r:embed="rId15"/>
          <a:stretch>
            <a:fillRect/>
          </a:stretch>
        </p:blipFill>
        <p:spPr>
          <a:xfrm>
            <a:off x="4234848" y="3945046"/>
            <a:ext cx="2582472" cy="2499166"/>
          </a:xfrm>
          <a:prstGeom prst="rect">
            <a:avLst/>
          </a:prstGeom>
        </p:spPr>
      </p:pic>
      <p:pic>
        <p:nvPicPr>
          <p:cNvPr id="10" name="Picture 9"/>
          <p:cNvPicPr>
            <a:picLocks noChangeAspect="1"/>
          </p:cNvPicPr>
          <p:nvPr/>
        </p:nvPicPr>
        <p:blipFill>
          <a:blip r:embed="rId16"/>
          <a:stretch>
            <a:fillRect/>
          </a:stretch>
        </p:blipFill>
        <p:spPr>
          <a:xfrm>
            <a:off x="6858000" y="3910336"/>
            <a:ext cx="2575529" cy="2568586"/>
          </a:xfrm>
          <a:prstGeom prst="rect">
            <a:avLst/>
          </a:prstGeom>
        </p:spPr>
      </p:pic>
      <p:pic>
        <p:nvPicPr>
          <p:cNvPr id="11" name="Picture 10"/>
          <p:cNvPicPr>
            <a:picLocks noChangeAspect="1"/>
          </p:cNvPicPr>
          <p:nvPr/>
        </p:nvPicPr>
        <p:blipFill>
          <a:blip r:embed="rId17"/>
          <a:stretch>
            <a:fillRect/>
          </a:stretch>
        </p:blipFill>
        <p:spPr>
          <a:xfrm>
            <a:off x="9491291" y="3906865"/>
            <a:ext cx="2610240" cy="2575529"/>
          </a:xfrm>
          <a:prstGeom prst="rect">
            <a:avLst/>
          </a:prstGeom>
        </p:spPr>
      </p:pic>
    </p:spTree>
    <p:extLst>
      <p:ext uri="{BB962C8B-B14F-4D97-AF65-F5344CB8AC3E}">
        <p14:creationId xmlns:p14="http://schemas.microsoft.com/office/powerpoint/2010/main" val="3531124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777346"/>
          </a:xfrm>
        </p:spPr>
        <p:txBody>
          <a:bodyPr/>
          <a:lstStyle/>
          <a:p>
            <a:r>
              <a:rPr lang="en-US" dirty="0"/>
              <a:t>Uniform Radial Density + </a:t>
            </a:r>
            <a:r>
              <a:rPr lang="en-US" dirty="0" err="1"/>
              <a:t>vMF</a:t>
            </a:r>
            <a:endParaRPr lang="en-US" dirty="0"/>
          </a:p>
        </p:txBody>
      </p:sp>
      <p:sp>
        <p:nvSpPr>
          <p:cNvPr id="6" name="TextBox 5"/>
          <p:cNvSpPr txBox="1"/>
          <p:nvPr/>
        </p:nvSpPr>
        <p:spPr>
          <a:xfrm>
            <a:off x="533400" y="3150655"/>
            <a:ext cx="3352800" cy="1200329"/>
          </a:xfrm>
          <a:prstGeom prst="rect">
            <a:avLst/>
          </a:prstGeom>
          <a:noFill/>
        </p:spPr>
        <p:txBody>
          <a:bodyPr wrap="square" rtlCol="0">
            <a:spAutoFit/>
          </a:bodyPr>
          <a:lstStyle/>
          <a:p>
            <a:r>
              <a:rPr lang="en-US" dirty="0"/>
              <a:t>Distribution of 10</a:t>
            </a:r>
            <a:r>
              <a:rPr lang="en-US" baseline="30000" dirty="0"/>
              <a:t>3</a:t>
            </a:r>
            <a:r>
              <a:rPr lang="en-US" dirty="0"/>
              <a:t> von Mises-Fisher samples with uniform radial density within the unit circle</a:t>
            </a:r>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22875" y="4419600"/>
            <a:ext cx="1577798" cy="229453"/>
          </a:xfrm>
          <a:prstGeom prst="rect">
            <a:avLst/>
          </a:prstGeom>
        </p:spPr>
      </p:pic>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0439400" y="5262386"/>
            <a:ext cx="657578" cy="162278"/>
          </a:xfrm>
          <a:prstGeom prst="rect">
            <a:avLst/>
          </a:prstGeom>
        </p:spPr>
      </p:pic>
      <p:pic>
        <p:nvPicPr>
          <p:cNvPr id="14" name="Picture 1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445589" y="2275952"/>
            <a:ext cx="533400" cy="156854"/>
          </a:xfrm>
          <a:prstGeom prst="rect">
            <a:avLst/>
          </a:prstGeom>
        </p:spPr>
      </p:pic>
      <p:pic>
        <p:nvPicPr>
          <p:cNvPr id="15" name="Picture 1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0429875" y="2275952"/>
            <a:ext cx="540456" cy="158045"/>
          </a:xfrm>
          <a:prstGeom prst="rect">
            <a:avLst/>
          </a:prstGeom>
        </p:spPr>
      </p:pic>
      <p:pic>
        <p:nvPicPr>
          <p:cNvPr id="16" name="Picture 15"/>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438533" y="5242630"/>
            <a:ext cx="540456" cy="160867"/>
          </a:xfrm>
          <a:prstGeom prst="rect">
            <a:avLst/>
          </a:prstGeom>
        </p:spPr>
      </p:pic>
      <p:pic>
        <p:nvPicPr>
          <p:cNvPr id="3" name="Picture 2"/>
          <p:cNvPicPr>
            <a:picLocks noChangeAspect="1"/>
          </p:cNvPicPr>
          <p:nvPr/>
        </p:nvPicPr>
        <p:blipFill>
          <a:blip r:embed="rId12"/>
          <a:stretch>
            <a:fillRect/>
          </a:stretch>
        </p:blipFill>
        <p:spPr>
          <a:xfrm>
            <a:off x="7317463" y="3893370"/>
            <a:ext cx="3071062" cy="2864203"/>
          </a:xfrm>
          <a:prstGeom prst="rect">
            <a:avLst/>
          </a:prstGeom>
        </p:spPr>
      </p:pic>
      <p:pic>
        <p:nvPicPr>
          <p:cNvPr id="4" name="Picture 3"/>
          <p:cNvPicPr>
            <a:picLocks noChangeAspect="1"/>
          </p:cNvPicPr>
          <p:nvPr/>
        </p:nvPicPr>
        <p:blipFill>
          <a:blip r:embed="rId13"/>
          <a:stretch>
            <a:fillRect/>
          </a:stretch>
        </p:blipFill>
        <p:spPr>
          <a:xfrm>
            <a:off x="4120651" y="3902895"/>
            <a:ext cx="3063106" cy="2840335"/>
          </a:xfrm>
          <a:prstGeom prst="rect">
            <a:avLst/>
          </a:prstGeom>
        </p:spPr>
      </p:pic>
      <p:pic>
        <p:nvPicPr>
          <p:cNvPr id="5" name="Picture 4"/>
          <p:cNvPicPr>
            <a:picLocks noChangeAspect="1"/>
          </p:cNvPicPr>
          <p:nvPr/>
        </p:nvPicPr>
        <p:blipFill>
          <a:blip r:embed="rId14"/>
          <a:stretch>
            <a:fillRect/>
          </a:stretch>
        </p:blipFill>
        <p:spPr>
          <a:xfrm>
            <a:off x="7333375" y="870705"/>
            <a:ext cx="3039237" cy="2880115"/>
          </a:xfrm>
          <a:prstGeom prst="rect">
            <a:avLst/>
          </a:prstGeom>
        </p:spPr>
      </p:pic>
      <p:pic>
        <p:nvPicPr>
          <p:cNvPr id="13" name="Picture 12"/>
          <p:cNvPicPr>
            <a:picLocks noChangeAspect="1"/>
          </p:cNvPicPr>
          <p:nvPr/>
        </p:nvPicPr>
        <p:blipFill>
          <a:blip r:embed="rId15"/>
          <a:stretch>
            <a:fillRect/>
          </a:stretch>
        </p:blipFill>
        <p:spPr>
          <a:xfrm>
            <a:off x="4144520" y="934350"/>
            <a:ext cx="3039237" cy="2880115"/>
          </a:xfrm>
          <a:prstGeom prst="rect">
            <a:avLst/>
          </a:prstGeom>
        </p:spPr>
      </p:pic>
    </p:spTree>
    <p:extLst>
      <p:ext uri="{BB962C8B-B14F-4D97-AF65-F5344CB8AC3E}">
        <p14:creationId xmlns:p14="http://schemas.microsoft.com/office/powerpoint/2010/main" val="1784091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07131"/>
          </a:xfrm>
        </p:spPr>
        <p:txBody>
          <a:bodyPr/>
          <a:lstStyle/>
          <a:p>
            <a:r>
              <a:rPr lang="en-US" dirty="0"/>
              <a:t>Directional In-order Sampling (IMS + </a:t>
            </a:r>
            <a:r>
              <a:rPr lang="en-US" dirty="0" err="1"/>
              <a:t>vMF</a:t>
            </a:r>
            <a:r>
              <a:rPr lang="en-US" dirty="0"/>
              <a:t>)</a:t>
            </a:r>
          </a:p>
        </p:txBody>
      </p:sp>
      <p:sp>
        <p:nvSpPr>
          <p:cNvPr id="6" name="TextBox 5"/>
          <p:cNvSpPr txBox="1"/>
          <p:nvPr/>
        </p:nvSpPr>
        <p:spPr>
          <a:xfrm>
            <a:off x="542749" y="3352800"/>
            <a:ext cx="3352800" cy="923330"/>
          </a:xfrm>
          <a:prstGeom prst="rect">
            <a:avLst/>
          </a:prstGeom>
          <a:noFill/>
        </p:spPr>
        <p:txBody>
          <a:bodyPr wrap="square" rtlCol="0">
            <a:spAutoFit/>
          </a:bodyPr>
          <a:lstStyle/>
          <a:p>
            <a:r>
              <a:rPr lang="en-US" dirty="0"/>
              <a:t>Distribution of 10</a:t>
            </a:r>
            <a:r>
              <a:rPr lang="en-US" baseline="30000" dirty="0"/>
              <a:t>3</a:t>
            </a:r>
            <a:r>
              <a:rPr lang="en-US" dirty="0"/>
              <a:t> von Mises-Fisher samples furthest from the origin out of 10</a:t>
            </a:r>
            <a:r>
              <a:rPr lang="en-US" baseline="30000" dirty="0"/>
              <a:t>4</a:t>
            </a:r>
            <a:endParaRPr lang="en-US" dirty="0"/>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22875" y="4419600"/>
            <a:ext cx="1577798" cy="229453"/>
          </a:xfrm>
          <a:prstGeom prst="rect">
            <a:avLst/>
          </a:prstGeom>
        </p:spPr>
      </p:pic>
      <p:pic>
        <p:nvPicPr>
          <p:cNvPr id="9" name="Picture 8"/>
          <p:cNvPicPr>
            <a:picLocks noChangeAspect="1"/>
          </p:cNvPicPr>
          <p:nvPr/>
        </p:nvPicPr>
        <p:blipFill>
          <a:blip r:embed="rId8"/>
          <a:stretch>
            <a:fillRect/>
          </a:stretch>
        </p:blipFill>
        <p:spPr>
          <a:xfrm>
            <a:off x="4161140" y="3962400"/>
            <a:ext cx="2954035" cy="2819400"/>
          </a:xfrm>
          <a:prstGeom prst="rect">
            <a:avLst/>
          </a:prstGeom>
        </p:spPr>
      </p:pic>
      <p:pic>
        <p:nvPicPr>
          <p:cNvPr id="10" name="Picture 9"/>
          <p:cNvPicPr>
            <a:picLocks noChangeAspect="1"/>
          </p:cNvPicPr>
          <p:nvPr/>
        </p:nvPicPr>
        <p:blipFill>
          <a:blip r:embed="rId9"/>
          <a:stretch>
            <a:fillRect/>
          </a:stretch>
        </p:blipFill>
        <p:spPr>
          <a:xfrm>
            <a:off x="4123040" y="985540"/>
            <a:ext cx="2914435" cy="2858998"/>
          </a:xfrm>
          <a:prstGeom prst="rect">
            <a:avLst/>
          </a:prstGeom>
        </p:spPr>
      </p:pic>
      <p:pic>
        <p:nvPicPr>
          <p:cNvPr id="11" name="Picture 10"/>
          <p:cNvPicPr>
            <a:picLocks noChangeAspect="1"/>
          </p:cNvPicPr>
          <p:nvPr/>
        </p:nvPicPr>
        <p:blipFill>
          <a:blip r:embed="rId10"/>
          <a:stretch>
            <a:fillRect/>
          </a:stretch>
        </p:blipFill>
        <p:spPr>
          <a:xfrm>
            <a:off x="7325577" y="995065"/>
            <a:ext cx="2922356" cy="2819400"/>
          </a:xfrm>
          <a:prstGeom prst="rect">
            <a:avLst/>
          </a:prstGeom>
        </p:spPr>
      </p:pic>
      <p:pic>
        <p:nvPicPr>
          <p:cNvPr id="12" name="Picture 11"/>
          <p:cNvPicPr>
            <a:picLocks noChangeAspect="1"/>
          </p:cNvPicPr>
          <p:nvPr/>
        </p:nvPicPr>
        <p:blipFill>
          <a:blip r:embed="rId11"/>
          <a:stretch>
            <a:fillRect/>
          </a:stretch>
        </p:blipFill>
        <p:spPr>
          <a:xfrm>
            <a:off x="7399816" y="3933825"/>
            <a:ext cx="2890677" cy="2819400"/>
          </a:xfrm>
          <a:prstGeom prst="rect">
            <a:avLst/>
          </a:prstGeom>
        </p:spPr>
      </p:pic>
      <p:pic>
        <p:nvPicPr>
          <p:cNvPr id="8" name="Picture 7"/>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0439400" y="5262386"/>
            <a:ext cx="657578" cy="162278"/>
          </a:xfrm>
          <a:prstGeom prst="rect">
            <a:avLst/>
          </a:prstGeom>
        </p:spPr>
      </p:pic>
      <p:pic>
        <p:nvPicPr>
          <p:cNvPr id="14" name="Picture 1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5589" y="2273350"/>
            <a:ext cx="533400" cy="159456"/>
          </a:xfrm>
          <a:prstGeom prst="rect">
            <a:avLst/>
          </a:prstGeom>
        </p:spPr>
      </p:pic>
      <p:pic>
        <p:nvPicPr>
          <p:cNvPr id="15" name="Picture 1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429875" y="2275952"/>
            <a:ext cx="540456" cy="158045"/>
          </a:xfrm>
          <a:prstGeom prst="rect">
            <a:avLst/>
          </a:prstGeom>
        </p:spPr>
      </p:pic>
      <p:pic>
        <p:nvPicPr>
          <p:cNvPr id="16" name="Picture 1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438533" y="5242630"/>
            <a:ext cx="540456" cy="160867"/>
          </a:xfrm>
          <a:prstGeom prst="rect">
            <a:avLst/>
          </a:prstGeom>
        </p:spPr>
      </p:pic>
    </p:spTree>
    <p:extLst>
      <p:ext uri="{BB962C8B-B14F-4D97-AF65-F5344CB8AC3E}">
        <p14:creationId xmlns:p14="http://schemas.microsoft.com/office/powerpoint/2010/main" val="4047073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68574"/>
            <a:ext cx="11582400" cy="586823"/>
          </a:xfrm>
        </p:spPr>
        <p:txBody>
          <a:bodyPr/>
          <a:lstStyle/>
          <a:p>
            <a:r>
              <a:rPr lang="en-US" dirty="0"/>
              <a:t>Custom Mixture Distribution Sampling</a:t>
            </a:r>
          </a:p>
        </p:txBody>
      </p:sp>
      <p:sp>
        <p:nvSpPr>
          <p:cNvPr id="6" name="Content Placeholder 5"/>
          <p:cNvSpPr>
            <a:spLocks noGrp="1"/>
          </p:cNvSpPr>
          <p:nvPr>
            <p:ph idx="1"/>
          </p:nvPr>
        </p:nvSpPr>
        <p:spPr>
          <a:xfrm>
            <a:off x="419100" y="579941"/>
            <a:ext cx="11963400" cy="4948284"/>
          </a:xfrm>
        </p:spPr>
        <p:txBody>
          <a:bodyPr/>
          <a:lstStyle/>
          <a:p>
            <a:r>
              <a:rPr lang="en-US" sz="1600" dirty="0"/>
              <a:t>Features :</a:t>
            </a:r>
          </a:p>
          <a:p>
            <a:pPr lvl="1"/>
            <a:r>
              <a:rPr lang="en-US" sz="1400" dirty="0"/>
              <a:t>In-order Multivariate Gaussian and/or </a:t>
            </a:r>
            <a:r>
              <a:rPr lang="en-US" sz="1400" dirty="0" err="1"/>
              <a:t>Hyperspheric</a:t>
            </a:r>
            <a:r>
              <a:rPr lang="en-US" sz="1400" dirty="0"/>
              <a:t> Uniform Sampling</a:t>
            </a:r>
          </a:p>
          <a:p>
            <a:pPr lvl="1"/>
            <a:r>
              <a:rPr lang="en-US" sz="1400" dirty="0"/>
              <a:t>Directional extension</a:t>
            </a:r>
          </a:p>
          <a:p>
            <a:pPr lvl="1"/>
            <a:r>
              <a:rPr lang="en-US" sz="1400" dirty="0"/>
              <a:t>Built-in mixture distribution capability</a:t>
            </a:r>
          </a:p>
          <a:p>
            <a:r>
              <a:rPr lang="en-US" sz="1600" dirty="0"/>
              <a:t>Distribution Parameters:</a:t>
            </a:r>
          </a:p>
          <a:p>
            <a:pPr marL="288925" lvl="1" indent="0">
              <a:buNone/>
            </a:pPr>
            <a:endParaRPr lang="en-US" sz="1400" dirty="0"/>
          </a:p>
          <a:p>
            <a:pPr lvl="1"/>
            <a:endParaRPr lang="en-US" sz="1400" dirty="0"/>
          </a:p>
        </p:txBody>
      </p:sp>
      <p:pic>
        <p:nvPicPr>
          <p:cNvPr id="9" name="Picture 8"/>
          <p:cNvPicPr>
            <a:picLocks noChangeAspect="1"/>
          </p:cNvPicPr>
          <p:nvPr/>
        </p:nvPicPr>
        <p:blipFill rotWithShape="1">
          <a:blip r:embed="rId3"/>
          <a:srcRect t="35765" b="33960"/>
          <a:stretch/>
        </p:blipFill>
        <p:spPr>
          <a:xfrm>
            <a:off x="8265038" y="590609"/>
            <a:ext cx="1562375" cy="1546803"/>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279993845"/>
              </p:ext>
            </p:extLst>
          </p:nvPr>
        </p:nvGraphicFramePr>
        <p:xfrm>
          <a:off x="504129" y="2132077"/>
          <a:ext cx="11582400" cy="4127856"/>
        </p:xfrm>
        <a:graphic>
          <a:graphicData uri="http://schemas.openxmlformats.org/drawingml/2006/table">
            <a:tbl>
              <a:tblPr/>
              <a:tblGrid>
                <a:gridCol w="822960">
                  <a:extLst>
                    <a:ext uri="{9D8B030D-6E8A-4147-A177-3AD203B41FA5}">
                      <a16:colId xmlns:a16="http://schemas.microsoft.com/office/drawing/2014/main" val="123523601"/>
                    </a:ext>
                  </a:extLst>
                </a:gridCol>
                <a:gridCol w="1844040">
                  <a:extLst>
                    <a:ext uri="{9D8B030D-6E8A-4147-A177-3AD203B41FA5}">
                      <a16:colId xmlns:a16="http://schemas.microsoft.com/office/drawing/2014/main" val="1461246279"/>
                    </a:ext>
                  </a:extLst>
                </a:gridCol>
                <a:gridCol w="1524000">
                  <a:extLst>
                    <a:ext uri="{9D8B030D-6E8A-4147-A177-3AD203B41FA5}">
                      <a16:colId xmlns:a16="http://schemas.microsoft.com/office/drawing/2014/main" val="497675457"/>
                    </a:ext>
                  </a:extLst>
                </a:gridCol>
                <a:gridCol w="1066800">
                  <a:extLst>
                    <a:ext uri="{9D8B030D-6E8A-4147-A177-3AD203B41FA5}">
                      <a16:colId xmlns:a16="http://schemas.microsoft.com/office/drawing/2014/main" val="27664665"/>
                    </a:ext>
                  </a:extLst>
                </a:gridCol>
                <a:gridCol w="6324600">
                  <a:extLst>
                    <a:ext uri="{9D8B030D-6E8A-4147-A177-3AD203B41FA5}">
                      <a16:colId xmlns:a16="http://schemas.microsoft.com/office/drawing/2014/main" val="2494192522"/>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Default</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Range</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Comment</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15111307"/>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No default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Positive Integer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endParaRPr lang="en-US" sz="1100" b="1" i="0" u="none" strike="noStrike" dirty="0">
                        <a:solidFill>
                          <a:srgbClr val="000000"/>
                        </a:solidFill>
                        <a:effectLst/>
                        <a:latin typeface="Calibri" panose="020F0502020204030204" pitchFamily="34" charset="0"/>
                      </a:endParaRP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6129093"/>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No default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Positive integer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Could be the number of dominant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47301958"/>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1100" b="1" i="0" u="none" strike="noStrike" dirty="0">
                          <a:solidFill>
                            <a:srgbClr val="000000"/>
                          </a:solidFill>
                          <a:effectLst/>
                          <a:latin typeface="Calibri" panose="020F0502020204030204" pitchFamily="34" charset="0"/>
                        </a:rPr>
                        <a:t>4</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1100" b="1" i="0" u="none" strike="noStrike" dirty="0">
                          <a:solidFill>
                            <a:srgbClr val="000000"/>
                          </a:solidFill>
                          <a:effectLst/>
                          <a:latin typeface="Calibri" panose="020F0502020204030204" pitchFamily="34" charset="0"/>
                        </a:rPr>
                        <a:t>Positive real</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The number of virtual samples ‘N’ and the (implicit) probability ‘P’ of the first outer sample (furthest from the origin) are determined by ‘n’ and ‘sigma’</a:t>
                      </a:r>
                      <a:br>
                        <a:rPr lang="en-US" sz="1100" b="1" i="0" u="none" strike="noStrike" dirty="0">
                          <a:solidFill>
                            <a:srgbClr val="000000"/>
                          </a:solidFill>
                          <a:effectLst/>
                          <a:latin typeface="Calibri" panose="020F0502020204030204" pitchFamily="34" charset="0"/>
                        </a:rPr>
                      </a:br>
                      <a:r>
                        <a:rPr lang="en-US" sz="1100" b="1" i="0" u="none" strike="noStrike" dirty="0">
                          <a:solidFill>
                            <a:srgbClr val="000000"/>
                          </a:solidFill>
                          <a:effectLst/>
                          <a:latin typeface="Calibri" panose="020F0502020204030204" pitchFamily="34" charset="0"/>
                        </a:rPr>
                        <a:t>‘N’ and ‘P’ should be reported by HSPICE’s Python API method </a:t>
                      </a:r>
                      <a:r>
                        <a:rPr lang="en-US" sz="1100" b="1" i="0" u="none" strike="noStrike" dirty="0" err="1">
                          <a:solidFill>
                            <a:srgbClr val="000000"/>
                          </a:solidFill>
                          <a:effectLst/>
                          <a:latin typeface="Calibri" panose="020F0502020204030204" pitchFamily="34" charset="0"/>
                        </a:rPr>
                        <a:t>get_mc_rng_params</a:t>
                      </a:r>
                      <a:r>
                        <a:rPr lang="en-US" sz="1100" b="1" i="0" u="none" strike="noStrike" dirty="0">
                          <a:solidFill>
                            <a:srgbClr val="000000"/>
                          </a:solidFill>
                          <a:effectLst/>
                          <a:latin typeface="Calibri" panose="020F0502020204030204" pitchFamily="34" charset="0"/>
                        </a:rPr>
                        <a: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638831453"/>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Calibri" panose="020F0502020204030204" pitchFamily="34" charset="0"/>
                        </a:rPr>
                        <a:t>TBD (1.0 or ~0.5 )</a:t>
                      </a:r>
                      <a:br>
                        <a:rPr lang="en-US" sz="1100" b="1" i="0" u="none" strike="noStrike" dirty="0">
                          <a:solidFill>
                            <a:srgbClr val="000000"/>
                          </a:solidFill>
                          <a:effectLst/>
                          <a:latin typeface="Calibri" panose="020F0502020204030204" pitchFamily="34" charset="0"/>
                        </a:rPr>
                      </a:br>
                      <a:r>
                        <a:rPr lang="en-US" sz="1100" b="1" i="0" u="none" strike="noStrike" dirty="0">
                          <a:solidFill>
                            <a:srgbClr val="000000"/>
                          </a:solidFill>
                          <a:effectLst/>
                          <a:latin typeface="Calibri" panose="020F0502020204030204" pitchFamily="34" charset="0"/>
                        </a:rPr>
                        <a:t>{need eval of higher dimension behavior,</a:t>
                      </a:r>
                      <a:r>
                        <a:rPr lang="en-US" sz="1000" b="1" i="0" u="none" strike="noStrike" dirty="0">
                          <a:solidFill>
                            <a:srgbClr val="000000"/>
                          </a:solidFill>
                          <a:effectLst/>
                          <a:latin typeface="Calibri" panose="020F0502020204030204" pitchFamily="34" charset="0"/>
                        </a:rPr>
                        <a:t> </a:t>
                      </a:r>
                      <a:r>
                        <a:rPr lang="en-US" sz="1100" b="1" i="0" u="none" strike="noStrike" dirty="0">
                          <a:solidFill>
                            <a:srgbClr val="000000"/>
                          </a:solidFill>
                          <a:effectLst/>
                          <a:latin typeface="Calibri" panose="020F0502020204030204" pitchFamily="34" charset="0"/>
                        </a:rPr>
                        <a:t>may later depend on ‘d’}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dirty="0">
                          <a:solidFill>
                            <a:srgbClr val="000000"/>
                          </a:solidFill>
                          <a:effectLst/>
                          <a:latin typeface="Calibri" panose="020F0502020204030204" pitchFamily="34" charset="0"/>
                        </a:rPr>
                        <a:t>Non-negative real</a:t>
                      </a:r>
                    </a:p>
                  </a:txBody>
                  <a:tcPr marL="9252" marR="9252" marT="9252" marB="0" anchor="ctr">
                    <a:lnL w="1270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g=0 : samples distributed on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surface only</a:t>
                      </a:r>
                    </a:p>
                    <a:p>
                      <a:pPr algn="l" fontAlgn="ctr"/>
                      <a:r>
                        <a:rPr lang="en-US" sz="1100" b="1" i="0" u="none" strike="noStrike" dirty="0">
                          <a:solidFill>
                            <a:srgbClr val="000000"/>
                          </a:solidFill>
                          <a:effectLst/>
                          <a:latin typeface="Calibri" panose="020F0502020204030204" pitchFamily="34" charset="0"/>
                        </a:rPr>
                        <a:t>0&lt;g&lt;1 : samples distributed with lower probability density near origin</a:t>
                      </a:r>
                    </a:p>
                    <a:p>
                      <a:pPr algn="l" fontAlgn="ctr"/>
                      <a:r>
                        <a:rPr lang="en-US" sz="1100" b="1" i="0" u="none" strike="noStrike" dirty="0">
                          <a:solidFill>
                            <a:srgbClr val="000000"/>
                          </a:solidFill>
                          <a:effectLst/>
                          <a:latin typeface="Calibri" panose="020F0502020204030204" pitchFamily="34" charset="0"/>
                        </a:rPr>
                        <a:t>g=1 : samples distributed with uniform density within hypersphere</a:t>
                      </a:r>
                    </a:p>
                    <a:p>
                      <a:pPr algn="l" fontAlgn="ctr"/>
                      <a:r>
                        <a:rPr lang="en-US" sz="1100" b="1" i="0" u="none" strike="noStrike" dirty="0">
                          <a:solidFill>
                            <a:srgbClr val="000000"/>
                          </a:solidFill>
                          <a:effectLst/>
                          <a:latin typeface="Calibri" panose="020F0502020204030204" pitchFamily="34" charset="0"/>
                        </a:rPr>
                        <a:t>g&gt;1 : samples distributed with higher probability density near origin</a:t>
                      </a:r>
                    </a:p>
                  </a:txBody>
                  <a:tcPr marL="9252" marR="9252" marT="9252" marB="0" anchor="ctr">
                    <a:lnT w="6350" cap="flat" cmpd="sng" algn="ctr">
                      <a:solidFill>
                        <a:srgbClr val="000000"/>
                      </a:solidFill>
                      <a:prstDash val="solid"/>
                      <a:round/>
                      <a:headEnd type="none" w="med" len="med"/>
                      <a:tailEnd type="none" w="med" len="med"/>
                    </a:lnT>
                    <a:solidFill>
                      <a:srgbClr val="BDD7EE"/>
                    </a:solidFill>
                  </a:tcPr>
                </a:tc>
                <a:extLst>
                  <a:ext uri="{0D108BD9-81ED-4DB2-BD59-A6C34878D82A}">
                    <a16:rowId xmlns:a16="http://schemas.microsoft.com/office/drawing/2014/main" val="1677292931"/>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1" i="0" u="none" strike="noStrike" dirty="0">
                          <a:solidFill>
                            <a:srgbClr val="000000"/>
                          </a:solidFill>
                          <a:effectLst/>
                          <a:latin typeface="Calibri" panose="020F0502020204030204" pitchFamily="34" charset="0"/>
                        </a:rPr>
                        <a:t>0</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1" i="0" u="none" strike="noStrike" dirty="0">
                          <a:solidFill>
                            <a:srgbClr val="000000"/>
                          </a:solidFill>
                          <a:effectLst/>
                          <a:latin typeface="Calibri" panose="020F0502020204030204" pitchFamily="34" charset="0"/>
                        </a:rPr>
                        <a:t>Non-negative integer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Behavior of the </a:t>
                      </a:r>
                      <a:r>
                        <a:rPr lang="en-US" sz="1100" b="1" i="0" u="none" strike="noStrike" dirty="0" err="1">
                          <a:solidFill>
                            <a:srgbClr val="000000"/>
                          </a:solidFill>
                          <a:effectLst/>
                          <a:latin typeface="Calibri" panose="020F0502020204030204" pitchFamily="34" charset="0"/>
                        </a:rPr>
                        <a:t>jth</a:t>
                      </a:r>
                      <a:r>
                        <a:rPr lang="en-US" sz="1100" b="1" i="0" u="none" strike="noStrike" dirty="0">
                          <a:solidFill>
                            <a:srgbClr val="000000"/>
                          </a:solidFill>
                          <a:effectLst/>
                          <a:latin typeface="Calibri" panose="020F0502020204030204" pitchFamily="34" charset="0"/>
                        </a:rPr>
                        <a:t> MC sample index:</a:t>
                      </a:r>
                    </a:p>
                    <a:p>
                      <a:pPr marL="171450" indent="-171450" algn="l" fontAlgn="ctr">
                        <a:buFont typeface="Arial" panose="020B0604020202020204" pitchFamily="34" charset="0"/>
                        <a:buChar char="•"/>
                      </a:pPr>
                      <a:r>
                        <a:rPr lang="pt-BR" sz="1100" b="1" i="0" u="none" strike="noStrike" dirty="0">
                          <a:solidFill>
                            <a:srgbClr val="000000"/>
                          </a:solidFill>
                          <a:effectLst/>
                          <a:latin typeface="Calibri" panose="020F0502020204030204" pitchFamily="34" charset="0"/>
                        </a:rPr>
                        <a:t>j&lt;=n : sample beyond hypersphere (drawn in sorted order from a virtual ‘N’ sample multivariate Gaussian from the furthest from the origin sample inward)</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j&gt;n : sample within hypsphere (drawn from volumetric distribution with radial density gradient param ‘g’)</a:t>
                      </a:r>
                    </a:p>
                    <a:p>
                      <a:pPr marL="0" marR="0" lvl="0" indent="0" algn="l" defTabSz="914400" rtl="0" eaLnBrk="1" fontAlgn="ctr" latinLnBrk="0" hangingPunct="1">
                        <a:lnSpc>
                          <a:spcPct val="100000"/>
                        </a:lnSpc>
                        <a:spcBef>
                          <a:spcPts val="0"/>
                        </a:spcBef>
                        <a:spcAft>
                          <a:spcPts val="0"/>
                        </a:spcAft>
                        <a:buClrTx/>
                        <a:buSzTx/>
                        <a:buFontTx/>
                        <a:buNone/>
                        <a:tabLst/>
                        <a:defRPr/>
                      </a:pPr>
                      <a:r>
                        <a:rPr lang="pt-BR" sz="1100" b="1" i="0" u="none" strike="noStrike" dirty="0">
                          <a:solidFill>
                            <a:srgbClr val="000000"/>
                          </a:solidFill>
                          <a:effectLst/>
                          <a:latin typeface="Calibri" panose="020F0502020204030204" pitchFamily="34" charset="0"/>
                        </a:rPr>
                        <a:t>If J is the total number of samples drawn (draws can be incremental), then we have</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J&gt;n=0 : samples within hypershere only</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J&gt;n&gt;0 : mixture sampling (‘n’ samples beyond hypersphere, ‘J-n’ within)</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J&lt;=n: samples beyond hypersphere only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44975997"/>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0</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Non-negative real number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rowSpan="2">
                  <a:txBody>
                    <a:bodyPr/>
                    <a:lstStyle/>
                    <a:p>
                      <a:pPr algn="l" fontAlgn="ctr"/>
                      <a:r>
                        <a:rPr lang="en-US" sz="1100" b="1" i="0" u="none" strike="noStrike" dirty="0">
                          <a:solidFill>
                            <a:srgbClr val="000000"/>
                          </a:solidFill>
                          <a:effectLst/>
                          <a:latin typeface="Calibri" panose="020F0502020204030204" pitchFamily="34" charset="0"/>
                        </a:rPr>
                        <a:t>Only used with adaptive sampling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990472609"/>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[0,0,...,0]</a:t>
                      </a:r>
                      <a:br>
                        <a:rPr lang="en-US" sz="1100" b="1" i="0" u="none" strike="noStrike" dirty="0">
                          <a:solidFill>
                            <a:srgbClr val="000000"/>
                          </a:solidFill>
                          <a:effectLst/>
                          <a:latin typeface="Calibri" panose="020F0502020204030204" pitchFamily="34" charset="0"/>
                        </a:rPr>
                      </a:br>
                      <a:r>
                        <a:rPr lang="en-US" sz="1100" b="1" i="0" u="none" strike="noStrike" dirty="0">
                          <a:solidFill>
                            <a:srgbClr val="000000"/>
                          </a:solidFill>
                          <a:effectLst/>
                          <a:latin typeface="Calibri" panose="020F0502020204030204" pitchFamily="34" charset="0"/>
                        </a:rPr>
                        <a:t>(length 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Vector of unit or zero length</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vMerge="1">
                  <a:txBody>
                    <a:bodyPr/>
                    <a:lstStyle/>
                    <a:p>
                      <a:endParaRPr lang="en-US"/>
                    </a:p>
                  </a:txBody>
                  <a:tcPr/>
                </a:tc>
                <a:extLst>
                  <a:ext uri="{0D108BD9-81ED-4DB2-BD59-A6C34878D82A}">
                    <a16:rowId xmlns:a16="http://schemas.microsoft.com/office/drawing/2014/main" val="1469560654"/>
                  </a:ext>
                </a:extLst>
              </a:tr>
            </a:tbl>
          </a:graphicData>
        </a:graphic>
      </p:graphicFrame>
      <p:cxnSp>
        <p:nvCxnSpPr>
          <p:cNvPr id="7" name="Straight Arrow Connector 6"/>
          <p:cNvCxnSpPr>
            <a:cxnSpLocks/>
          </p:cNvCxnSpPr>
          <p:nvPr/>
        </p:nvCxnSpPr>
        <p:spPr>
          <a:xfrm>
            <a:off x="7924800" y="1397877"/>
            <a:ext cx="7706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09379" y="999231"/>
            <a:ext cx="1391728" cy="584775"/>
          </a:xfrm>
          <a:prstGeom prst="rect">
            <a:avLst/>
          </a:prstGeom>
          <a:noFill/>
        </p:spPr>
        <p:txBody>
          <a:bodyPr wrap="none" rtlCol="0">
            <a:spAutoFit/>
          </a:bodyPr>
          <a:lstStyle/>
          <a:p>
            <a:r>
              <a:rPr lang="en-US" sz="1600" dirty="0"/>
              <a:t>Hyperspheric</a:t>
            </a:r>
            <a:br>
              <a:rPr lang="en-US" sz="1600" dirty="0"/>
            </a:br>
            <a:r>
              <a:rPr lang="en-US" sz="1600" dirty="0"/>
              <a:t>boundary</a:t>
            </a:r>
          </a:p>
        </p:txBody>
      </p:sp>
      <p:cxnSp>
        <p:nvCxnSpPr>
          <p:cNvPr id="10" name="Straight Arrow Connector 9"/>
          <p:cNvCxnSpPr>
            <a:cxnSpLocks/>
          </p:cNvCxnSpPr>
          <p:nvPr/>
        </p:nvCxnSpPr>
        <p:spPr>
          <a:xfrm flipH="1">
            <a:off x="9217852" y="755072"/>
            <a:ext cx="916748" cy="90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134599" y="76200"/>
            <a:ext cx="1418051" cy="1077218"/>
          </a:xfrm>
          <a:prstGeom prst="rect">
            <a:avLst/>
          </a:prstGeom>
          <a:noFill/>
        </p:spPr>
        <p:txBody>
          <a:bodyPr wrap="square" rtlCol="0">
            <a:spAutoFit/>
          </a:bodyPr>
          <a:lstStyle/>
          <a:p>
            <a:r>
              <a:rPr lang="en-US" sz="1600" dirty="0"/>
              <a:t>In-order Multivariate </a:t>
            </a:r>
          </a:p>
          <a:p>
            <a:r>
              <a:rPr lang="en-US" sz="1600" dirty="0"/>
              <a:t>Gaussian</a:t>
            </a:r>
          </a:p>
          <a:p>
            <a:r>
              <a:rPr lang="en-US" sz="1600" dirty="0"/>
              <a:t>Samples</a:t>
            </a:r>
          </a:p>
        </p:txBody>
      </p:sp>
      <p:cxnSp>
        <p:nvCxnSpPr>
          <p:cNvPr id="15" name="Straight Arrow Connector 14"/>
          <p:cNvCxnSpPr>
            <a:cxnSpLocks/>
          </p:cNvCxnSpPr>
          <p:nvPr/>
        </p:nvCxnSpPr>
        <p:spPr>
          <a:xfrm flipH="1">
            <a:off x="9217853" y="1415425"/>
            <a:ext cx="9167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134600" y="1158384"/>
            <a:ext cx="1418051" cy="584775"/>
          </a:xfrm>
          <a:prstGeom prst="rect">
            <a:avLst/>
          </a:prstGeom>
          <a:noFill/>
        </p:spPr>
        <p:txBody>
          <a:bodyPr wrap="square" rtlCol="0">
            <a:spAutoFit/>
          </a:bodyPr>
          <a:lstStyle/>
          <a:p>
            <a:r>
              <a:rPr lang="en-US" sz="1600" dirty="0"/>
              <a:t>Volumetric</a:t>
            </a:r>
          </a:p>
          <a:p>
            <a:r>
              <a:rPr lang="en-US" sz="1600" dirty="0"/>
              <a:t>Samples</a:t>
            </a:r>
          </a:p>
        </p:txBody>
      </p:sp>
    </p:spTree>
    <p:extLst>
      <p:ext uri="{BB962C8B-B14F-4D97-AF65-F5344CB8AC3E}">
        <p14:creationId xmlns:p14="http://schemas.microsoft.com/office/powerpoint/2010/main" val="310887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67495" y="1723739"/>
            <a:ext cx="1486496" cy="4753261"/>
          </a:xfrm>
          <a:prstGeom prst="rect">
            <a:avLst/>
          </a:prstGeom>
        </p:spPr>
      </p:pic>
      <p:pic>
        <p:nvPicPr>
          <p:cNvPr id="6" name="Picture 5"/>
          <p:cNvPicPr>
            <a:picLocks noChangeAspect="1"/>
          </p:cNvPicPr>
          <p:nvPr/>
        </p:nvPicPr>
        <p:blipFill>
          <a:blip r:embed="rId4"/>
          <a:stretch>
            <a:fillRect/>
          </a:stretch>
        </p:blipFill>
        <p:spPr>
          <a:xfrm>
            <a:off x="7966348" y="1723739"/>
            <a:ext cx="1482452" cy="4753261"/>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3742086"/>
              </p:ext>
            </p:extLst>
          </p:nvPr>
        </p:nvGraphicFramePr>
        <p:xfrm>
          <a:off x="6439657" y="982983"/>
          <a:ext cx="2977862" cy="370840"/>
        </p:xfrm>
        <a:graphic>
          <a:graphicData uri="http://schemas.openxmlformats.org/drawingml/2006/table">
            <a:tbl>
              <a:tblPr firstRow="1" bandRow="1">
                <a:tableStyleId>{7DF18680-E054-41AD-8BC1-D1AEF772440D}</a:tableStyleId>
              </a:tblPr>
              <a:tblGrid>
                <a:gridCol w="1488931">
                  <a:extLst>
                    <a:ext uri="{9D8B030D-6E8A-4147-A177-3AD203B41FA5}">
                      <a16:colId xmlns:a16="http://schemas.microsoft.com/office/drawing/2014/main" val="3023585823"/>
                    </a:ext>
                  </a:extLst>
                </a:gridCol>
                <a:gridCol w="1488931">
                  <a:extLst>
                    <a:ext uri="{9D8B030D-6E8A-4147-A177-3AD203B41FA5}">
                      <a16:colId xmlns:a16="http://schemas.microsoft.com/office/drawing/2014/main" val="4073766299"/>
                    </a:ext>
                  </a:extLst>
                </a:gridCol>
              </a:tblGrid>
              <a:tr h="370840">
                <a:tc>
                  <a:txBody>
                    <a:bodyPr/>
                    <a:lstStyle/>
                    <a:p>
                      <a:pPr algn="ctr"/>
                      <a:r>
                        <a:rPr lang="en-US" sz="1600" dirty="0"/>
                        <a:t>N</a:t>
                      </a:r>
                    </a:p>
                  </a:txBody>
                  <a:tcPr anchor="ctr"/>
                </a:tc>
                <a:tc>
                  <a:txBody>
                    <a:bodyPr/>
                    <a:lstStyle/>
                    <a:p>
                      <a:pPr algn="ctr"/>
                      <a:r>
                        <a:rPr lang="en-US" sz="1600" dirty="0"/>
                        <a:t>g</a:t>
                      </a:r>
                    </a:p>
                  </a:txBody>
                  <a:tcPr anchor="ctr"/>
                </a:tc>
                <a:extLst>
                  <a:ext uri="{0D108BD9-81ED-4DB2-BD59-A6C34878D82A}">
                    <a16:rowId xmlns:a16="http://schemas.microsoft.com/office/drawing/2014/main" val="1096489600"/>
                  </a:ext>
                </a:extLst>
              </a:tr>
            </a:tbl>
          </a:graphicData>
        </a:graphic>
      </p:graphicFrame>
      <p:sp>
        <p:nvSpPr>
          <p:cNvPr id="12" name="Title 4"/>
          <p:cNvSpPr>
            <a:spLocks noGrp="1"/>
          </p:cNvSpPr>
          <p:nvPr>
            <p:ph type="title"/>
          </p:nvPr>
        </p:nvSpPr>
        <p:spPr>
          <a:xfrm>
            <a:off x="609600" y="68574"/>
            <a:ext cx="11582400" cy="845826"/>
          </a:xfrm>
        </p:spPr>
        <p:txBody>
          <a:bodyPr/>
          <a:lstStyle/>
          <a:p>
            <a:r>
              <a:rPr lang="en-US" sz="2800" dirty="0"/>
              <a:t>Mixture Distribution Examples 1/3</a:t>
            </a:r>
          </a:p>
        </p:txBody>
      </p:sp>
      <p:sp>
        <p:nvSpPr>
          <p:cNvPr id="2" name="TextBox 1"/>
          <p:cNvSpPr txBox="1"/>
          <p:nvPr/>
        </p:nvSpPr>
        <p:spPr>
          <a:xfrm>
            <a:off x="2070830" y="1698857"/>
            <a:ext cx="2523704" cy="400110"/>
          </a:xfrm>
          <a:prstGeom prst="rect">
            <a:avLst/>
          </a:prstGeom>
          <a:noFill/>
        </p:spPr>
        <p:txBody>
          <a:bodyPr wrap="none" rtlCol="0">
            <a:spAutoFit/>
          </a:bodyPr>
          <a:lstStyle/>
          <a:p>
            <a:r>
              <a:rPr lang="en-US" sz="2000" dirty="0"/>
              <a:t>Volumetric Sampling</a:t>
            </a:r>
          </a:p>
        </p:txBody>
      </p:sp>
      <p:sp>
        <p:nvSpPr>
          <p:cNvPr id="15" name="Arrow: Right 14"/>
          <p:cNvSpPr/>
          <p:nvPr/>
        </p:nvSpPr>
        <p:spPr>
          <a:xfrm>
            <a:off x="1600200" y="3040383"/>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337273287"/>
              </p:ext>
            </p:extLst>
          </p:nvPr>
        </p:nvGraphicFramePr>
        <p:xfrm>
          <a:off x="2070830" y="2652855"/>
          <a:ext cx="2667000" cy="2451456"/>
        </p:xfrm>
        <a:graphic>
          <a:graphicData uri="http://schemas.openxmlformats.org/drawingml/2006/table">
            <a:tbl>
              <a:tblPr/>
              <a:tblGrid>
                <a:gridCol w="822960">
                  <a:extLst>
                    <a:ext uri="{9D8B030D-6E8A-4147-A177-3AD203B41FA5}">
                      <a16:colId xmlns:a16="http://schemas.microsoft.com/office/drawing/2014/main" val="3331124202"/>
                    </a:ext>
                  </a:extLst>
                </a:gridCol>
                <a:gridCol w="1844040">
                  <a:extLst>
                    <a:ext uri="{9D8B030D-6E8A-4147-A177-3AD203B41FA5}">
                      <a16:colId xmlns:a16="http://schemas.microsoft.com/office/drawing/2014/main" val="1994290540"/>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470822825"/>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3464772"/>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314563747"/>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07966014"/>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2434915"/>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83253949"/>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761287128"/>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034304929"/>
                  </a:ext>
                </a:extLst>
              </a:tr>
            </a:tbl>
          </a:graphicData>
        </a:graphic>
      </p:graphicFrame>
      <p:sp>
        <p:nvSpPr>
          <p:cNvPr id="13" name="Arrow: Right 12"/>
          <p:cNvSpPr/>
          <p:nvPr/>
        </p:nvSpPr>
        <p:spPr>
          <a:xfrm>
            <a:off x="1600200" y="4183383"/>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544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4"/>
            <a:ext cx="11582400" cy="845826"/>
          </a:xfrm>
        </p:spPr>
        <p:txBody>
          <a:bodyPr/>
          <a:lstStyle/>
          <a:p>
            <a:r>
              <a:rPr lang="en-US" sz="2800" dirty="0"/>
              <a:t>Mixture Distribution Examples 2/3</a:t>
            </a:r>
          </a:p>
        </p:txBody>
      </p:sp>
      <p:sp>
        <p:nvSpPr>
          <p:cNvPr id="2" name="TextBox 1"/>
          <p:cNvSpPr txBox="1"/>
          <p:nvPr/>
        </p:nvSpPr>
        <p:spPr>
          <a:xfrm>
            <a:off x="1393389" y="1667814"/>
            <a:ext cx="3672800" cy="707886"/>
          </a:xfrm>
          <a:prstGeom prst="rect">
            <a:avLst/>
          </a:prstGeom>
          <a:noFill/>
        </p:spPr>
        <p:txBody>
          <a:bodyPr wrap="none" rtlCol="0">
            <a:spAutoFit/>
          </a:bodyPr>
          <a:lstStyle/>
          <a:p>
            <a:r>
              <a:rPr lang="en-US" sz="2000" dirty="0"/>
              <a:t>In-Order Multivariate Gaussian</a:t>
            </a:r>
          </a:p>
          <a:p>
            <a:r>
              <a:rPr lang="en-US" sz="2000" dirty="0"/>
              <a:t>+ Symmetric Mixtures</a:t>
            </a:r>
          </a:p>
        </p:txBody>
      </p:sp>
      <p:sp>
        <p:nvSpPr>
          <p:cNvPr id="3" name="Arrow: Right 2"/>
          <p:cNvSpPr/>
          <p:nvPr/>
        </p:nvSpPr>
        <p:spPr>
          <a:xfrm>
            <a:off x="1357224" y="3616387"/>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1357224" y="4277724"/>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081905472"/>
              </p:ext>
            </p:extLst>
          </p:nvPr>
        </p:nvGraphicFramePr>
        <p:xfrm>
          <a:off x="5820207" y="924924"/>
          <a:ext cx="4466793" cy="579120"/>
        </p:xfrm>
        <a:graphic>
          <a:graphicData uri="http://schemas.openxmlformats.org/drawingml/2006/table">
            <a:tbl>
              <a:tblPr firstRow="1" bandRow="1">
                <a:tableStyleId>{7DF18680-E054-41AD-8BC1-D1AEF772440D}</a:tableStyleId>
              </a:tblPr>
              <a:tblGrid>
                <a:gridCol w="1488931">
                  <a:extLst>
                    <a:ext uri="{9D8B030D-6E8A-4147-A177-3AD203B41FA5}">
                      <a16:colId xmlns:a16="http://schemas.microsoft.com/office/drawing/2014/main" val="2837310257"/>
                    </a:ext>
                  </a:extLst>
                </a:gridCol>
                <a:gridCol w="1488931">
                  <a:extLst>
                    <a:ext uri="{9D8B030D-6E8A-4147-A177-3AD203B41FA5}">
                      <a16:colId xmlns:a16="http://schemas.microsoft.com/office/drawing/2014/main" val="1906747741"/>
                    </a:ext>
                  </a:extLst>
                </a:gridCol>
                <a:gridCol w="1488931">
                  <a:extLst>
                    <a:ext uri="{9D8B030D-6E8A-4147-A177-3AD203B41FA5}">
                      <a16:colId xmlns:a16="http://schemas.microsoft.com/office/drawing/2014/main" val="193922978"/>
                    </a:ext>
                  </a:extLst>
                </a:gridCol>
              </a:tblGrid>
              <a:tr h="370840">
                <a:tc>
                  <a:txBody>
                    <a:bodyPr/>
                    <a:lstStyle/>
                    <a:p>
                      <a:pPr algn="ctr"/>
                      <a:r>
                        <a:rPr lang="en-US" sz="1600" dirty="0"/>
                        <a:t>n</a:t>
                      </a:r>
                    </a:p>
                  </a:txBody>
                  <a:tcPr anchor="ctr"/>
                </a:tc>
                <a:tc>
                  <a:txBody>
                    <a:bodyPr/>
                    <a:lstStyle/>
                    <a:p>
                      <a:pPr algn="ctr"/>
                      <a:r>
                        <a:rPr lang="en-US" sz="1600" dirty="0"/>
                        <a:t>sigma</a:t>
                      </a:r>
                    </a:p>
                  </a:txBody>
                  <a:tcPr anchor="ctr"/>
                </a:tc>
                <a:tc>
                  <a:txBody>
                    <a:bodyPr/>
                    <a:lstStyle/>
                    <a:p>
                      <a:pPr algn="ctr"/>
                      <a:r>
                        <a:rPr lang="en-US" sz="1600" dirty="0"/>
                        <a:t>symmetric mixtures</a:t>
                      </a:r>
                    </a:p>
                  </a:txBody>
                  <a:tcPr anchor="ctr"/>
                </a:tc>
                <a:extLst>
                  <a:ext uri="{0D108BD9-81ED-4DB2-BD59-A6C34878D82A}">
                    <a16:rowId xmlns:a16="http://schemas.microsoft.com/office/drawing/2014/main" val="1096489600"/>
                  </a:ext>
                </a:extLst>
              </a:tr>
            </a:tbl>
          </a:graphicData>
        </a:graphic>
      </p:graphicFrame>
      <p:pic>
        <p:nvPicPr>
          <p:cNvPr id="18" name="Picture 17"/>
          <p:cNvPicPr>
            <a:picLocks noChangeAspect="1"/>
          </p:cNvPicPr>
          <p:nvPr/>
        </p:nvPicPr>
        <p:blipFill>
          <a:blip r:embed="rId3"/>
          <a:stretch>
            <a:fillRect/>
          </a:stretch>
        </p:blipFill>
        <p:spPr>
          <a:xfrm>
            <a:off x="5797909" y="1571342"/>
            <a:ext cx="1463441" cy="4753258"/>
          </a:xfrm>
          <a:prstGeom prst="rect">
            <a:avLst/>
          </a:prstGeom>
        </p:spPr>
      </p:pic>
      <p:pic>
        <p:nvPicPr>
          <p:cNvPr id="19" name="Picture 18"/>
          <p:cNvPicPr>
            <a:picLocks noChangeAspect="1"/>
          </p:cNvPicPr>
          <p:nvPr/>
        </p:nvPicPr>
        <p:blipFill>
          <a:blip r:embed="rId4"/>
          <a:stretch>
            <a:fillRect/>
          </a:stretch>
        </p:blipFill>
        <p:spPr>
          <a:xfrm>
            <a:off x="7261350" y="1552403"/>
            <a:ext cx="1521516" cy="4753261"/>
          </a:xfrm>
          <a:prstGeom prst="rect">
            <a:avLst/>
          </a:prstGeom>
        </p:spPr>
      </p:pic>
      <p:pic>
        <p:nvPicPr>
          <p:cNvPr id="20" name="Picture 19"/>
          <p:cNvPicPr>
            <a:picLocks noChangeAspect="1"/>
          </p:cNvPicPr>
          <p:nvPr/>
        </p:nvPicPr>
        <p:blipFill>
          <a:blip r:embed="rId5"/>
          <a:stretch>
            <a:fillRect/>
          </a:stretch>
        </p:blipFill>
        <p:spPr>
          <a:xfrm>
            <a:off x="8776754" y="1534524"/>
            <a:ext cx="1464782" cy="4790076"/>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590611939"/>
              </p:ext>
            </p:extLst>
          </p:nvPr>
        </p:nvGraphicFramePr>
        <p:xfrm>
          <a:off x="1940946" y="2633099"/>
          <a:ext cx="3278301" cy="2207209"/>
        </p:xfrm>
        <a:graphic>
          <a:graphicData uri="http://schemas.openxmlformats.org/drawingml/2006/table">
            <a:tbl>
              <a:tblPr/>
              <a:tblGrid>
                <a:gridCol w="822960">
                  <a:extLst>
                    <a:ext uri="{9D8B030D-6E8A-4147-A177-3AD203B41FA5}">
                      <a16:colId xmlns:a16="http://schemas.microsoft.com/office/drawing/2014/main" val="3685500771"/>
                    </a:ext>
                  </a:extLst>
                </a:gridCol>
                <a:gridCol w="2455341">
                  <a:extLst>
                    <a:ext uri="{9D8B030D-6E8A-4147-A177-3AD203B41FA5}">
                      <a16:colId xmlns:a16="http://schemas.microsoft.com/office/drawing/2014/main" val="4095974112"/>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38016175"/>
                  </a:ext>
                </a:extLst>
              </a:tr>
              <a:tr h="267925">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4624790"/>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1646691"/>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000810422"/>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80654964"/>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60517209"/>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553078001"/>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728929437"/>
                  </a:ext>
                </a:extLst>
              </a:tr>
            </a:tbl>
          </a:graphicData>
        </a:graphic>
      </p:graphicFrame>
    </p:spTree>
    <p:extLst>
      <p:ext uri="{BB962C8B-B14F-4D97-AF65-F5344CB8AC3E}">
        <p14:creationId xmlns:p14="http://schemas.microsoft.com/office/powerpoint/2010/main" val="1310645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4"/>
            <a:ext cx="11582400" cy="845826"/>
          </a:xfrm>
        </p:spPr>
        <p:txBody>
          <a:bodyPr/>
          <a:lstStyle/>
          <a:p>
            <a:r>
              <a:rPr lang="en-US" sz="2800" dirty="0"/>
              <a:t>Mixture Distribution Examples 3/3</a:t>
            </a:r>
          </a:p>
        </p:txBody>
      </p:sp>
      <p:sp>
        <p:nvSpPr>
          <p:cNvPr id="2" name="TextBox 1"/>
          <p:cNvSpPr txBox="1"/>
          <p:nvPr/>
        </p:nvSpPr>
        <p:spPr>
          <a:xfrm>
            <a:off x="1391660" y="1695392"/>
            <a:ext cx="2656496" cy="707886"/>
          </a:xfrm>
          <a:prstGeom prst="rect">
            <a:avLst/>
          </a:prstGeom>
          <a:noFill/>
        </p:spPr>
        <p:txBody>
          <a:bodyPr wrap="none" rtlCol="0">
            <a:spAutoFit/>
          </a:bodyPr>
          <a:lstStyle/>
          <a:p>
            <a:r>
              <a:rPr lang="en-US" sz="2000" dirty="0"/>
              <a:t>Directional Sampling</a:t>
            </a:r>
          </a:p>
          <a:p>
            <a:r>
              <a:rPr lang="en-US" sz="2000" dirty="0"/>
              <a:t>+ Directional Mixtures</a:t>
            </a:r>
          </a:p>
        </p:txBody>
      </p:sp>
      <p:sp>
        <p:nvSpPr>
          <p:cNvPr id="15" name="Arrow: Right 14"/>
          <p:cNvSpPr/>
          <p:nvPr/>
        </p:nvSpPr>
        <p:spPr>
          <a:xfrm>
            <a:off x="1396896" y="5201503"/>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a:off x="1382742" y="4991102"/>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3"/>
          <a:stretch>
            <a:fillRect/>
          </a:stretch>
        </p:blipFill>
        <p:spPr>
          <a:xfrm>
            <a:off x="5896407" y="1593494"/>
            <a:ext cx="1428774" cy="4883506"/>
          </a:xfrm>
          <a:prstGeom prst="rect">
            <a:avLst/>
          </a:prstGeom>
        </p:spPr>
      </p:pic>
      <p:pic>
        <p:nvPicPr>
          <p:cNvPr id="24" name="Picture 23"/>
          <p:cNvPicPr>
            <a:picLocks noChangeAspect="1"/>
          </p:cNvPicPr>
          <p:nvPr/>
        </p:nvPicPr>
        <p:blipFill>
          <a:blip r:embed="rId4"/>
          <a:stretch>
            <a:fillRect/>
          </a:stretch>
        </p:blipFill>
        <p:spPr>
          <a:xfrm>
            <a:off x="8840985" y="1593494"/>
            <a:ext cx="1398545" cy="4875250"/>
          </a:xfrm>
          <a:prstGeom prst="rect">
            <a:avLst/>
          </a:prstGeom>
        </p:spPr>
      </p:pic>
      <p:pic>
        <p:nvPicPr>
          <p:cNvPr id="25" name="Picture 24"/>
          <p:cNvPicPr>
            <a:picLocks noChangeAspect="1"/>
          </p:cNvPicPr>
          <p:nvPr/>
        </p:nvPicPr>
        <p:blipFill>
          <a:blip r:embed="rId5"/>
          <a:stretch>
            <a:fillRect/>
          </a:stretch>
        </p:blipFill>
        <p:spPr>
          <a:xfrm>
            <a:off x="7333628" y="1562102"/>
            <a:ext cx="1425049" cy="4906641"/>
          </a:xfrm>
          <a:prstGeom prst="rect">
            <a:avLst/>
          </a:prstGeom>
        </p:spPr>
      </p:pic>
      <p:graphicFrame>
        <p:nvGraphicFramePr>
          <p:cNvPr id="26" name="Table 25"/>
          <p:cNvGraphicFramePr>
            <a:graphicFrameLocks noGrp="1"/>
          </p:cNvGraphicFramePr>
          <p:nvPr>
            <p:extLst>
              <p:ext uri="{D42A27DB-BD31-4B8C-83A1-F6EECF244321}">
                <p14:modId xmlns:p14="http://schemas.microsoft.com/office/powerpoint/2010/main" val="3020218788"/>
              </p:ext>
            </p:extLst>
          </p:nvPr>
        </p:nvGraphicFramePr>
        <p:xfrm>
          <a:off x="5896407" y="952046"/>
          <a:ext cx="4466793" cy="579120"/>
        </p:xfrm>
        <a:graphic>
          <a:graphicData uri="http://schemas.openxmlformats.org/drawingml/2006/table">
            <a:tbl>
              <a:tblPr firstRow="1" bandRow="1">
                <a:tableStyleId>{7DF18680-E054-41AD-8BC1-D1AEF772440D}</a:tableStyleId>
              </a:tblPr>
              <a:tblGrid>
                <a:gridCol w="1488931">
                  <a:extLst>
                    <a:ext uri="{9D8B030D-6E8A-4147-A177-3AD203B41FA5}">
                      <a16:colId xmlns:a16="http://schemas.microsoft.com/office/drawing/2014/main" val="2006339079"/>
                    </a:ext>
                  </a:extLst>
                </a:gridCol>
                <a:gridCol w="1488931">
                  <a:extLst>
                    <a:ext uri="{9D8B030D-6E8A-4147-A177-3AD203B41FA5}">
                      <a16:colId xmlns:a16="http://schemas.microsoft.com/office/drawing/2014/main" val="2257387669"/>
                    </a:ext>
                  </a:extLst>
                </a:gridCol>
                <a:gridCol w="1488931">
                  <a:extLst>
                    <a:ext uri="{9D8B030D-6E8A-4147-A177-3AD203B41FA5}">
                      <a16:colId xmlns:a16="http://schemas.microsoft.com/office/drawing/2014/main" val="3745803487"/>
                    </a:ext>
                  </a:extLst>
                </a:gridCol>
              </a:tblGrid>
              <a:tr h="370840">
                <a:tc>
                  <a:txBody>
                    <a:bodyPr/>
                    <a:lstStyle/>
                    <a:p>
                      <a:pPr algn="ctr"/>
                      <a:r>
                        <a:rPr lang="en-US" sz="1600" dirty="0"/>
                        <a:t>v</a:t>
                      </a:r>
                    </a:p>
                  </a:txBody>
                  <a:tcPr anchor="ctr"/>
                </a:tc>
                <a:tc>
                  <a:txBody>
                    <a:bodyPr/>
                    <a:lstStyle/>
                    <a:p>
                      <a:pPr algn="ctr"/>
                      <a:r>
                        <a:rPr lang="en-US" sz="1600" dirty="0"/>
                        <a:t>kappa</a:t>
                      </a:r>
                    </a:p>
                  </a:txBody>
                  <a:tcPr anchor="ctr"/>
                </a:tc>
                <a:tc>
                  <a:txBody>
                    <a:bodyPr/>
                    <a:lstStyle/>
                    <a:p>
                      <a:pPr algn="ctr"/>
                      <a:r>
                        <a:rPr lang="en-US" sz="1600" dirty="0"/>
                        <a:t>directional mixtures</a:t>
                      </a:r>
                    </a:p>
                  </a:txBody>
                  <a:tcPr anchor="ctr"/>
                </a:tc>
                <a:extLst>
                  <a:ext uri="{0D108BD9-81ED-4DB2-BD59-A6C34878D82A}">
                    <a16:rowId xmlns:a16="http://schemas.microsoft.com/office/drawing/2014/main" val="10964896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22992594"/>
              </p:ext>
            </p:extLst>
          </p:nvPr>
        </p:nvGraphicFramePr>
        <p:xfrm>
          <a:off x="1860204" y="3146168"/>
          <a:ext cx="3278301" cy="2207209"/>
        </p:xfrm>
        <a:graphic>
          <a:graphicData uri="http://schemas.openxmlformats.org/drawingml/2006/table">
            <a:tbl>
              <a:tblPr/>
              <a:tblGrid>
                <a:gridCol w="822960">
                  <a:extLst>
                    <a:ext uri="{9D8B030D-6E8A-4147-A177-3AD203B41FA5}">
                      <a16:colId xmlns:a16="http://schemas.microsoft.com/office/drawing/2014/main" val="3685500771"/>
                    </a:ext>
                  </a:extLst>
                </a:gridCol>
                <a:gridCol w="2455341">
                  <a:extLst>
                    <a:ext uri="{9D8B030D-6E8A-4147-A177-3AD203B41FA5}">
                      <a16:colId xmlns:a16="http://schemas.microsoft.com/office/drawing/2014/main" val="4095974112"/>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38016175"/>
                  </a:ext>
                </a:extLst>
              </a:tr>
              <a:tr h="267925">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4624790"/>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1646691"/>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000810422"/>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80654964"/>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60517209"/>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553078001"/>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728929437"/>
                  </a:ext>
                </a:extLst>
              </a:tr>
            </a:tbl>
          </a:graphicData>
        </a:graphic>
      </p:graphicFrame>
    </p:spTree>
    <p:extLst>
      <p:ext uri="{BB962C8B-B14F-4D97-AF65-F5344CB8AC3E}">
        <p14:creationId xmlns:p14="http://schemas.microsoft.com/office/powerpoint/2010/main" val="1359259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Hyperspheric</a:t>
            </a:r>
            <a:r>
              <a:rPr lang="en-US" dirty="0"/>
              <a:t> Uniform Sampling Extension:</a:t>
            </a:r>
            <a:br>
              <a:rPr lang="en-US" dirty="0"/>
            </a:br>
            <a:r>
              <a:rPr lang="en-US" sz="2400" dirty="0"/>
              <a:t>A Reduction in Required RVs per Sample</a:t>
            </a:r>
          </a:p>
        </p:txBody>
      </p:sp>
      <p:pic>
        <p:nvPicPr>
          <p:cNvPr id="6" name="Picture 5">
            <a:extLst>
              <a:ext uri="{FF2B5EF4-FFF2-40B4-BE49-F238E27FC236}">
                <a16:creationId xmlns:a16="http://schemas.microsoft.com/office/drawing/2014/main" id="{CF43F8DF-0BD2-4245-B5D2-DF0A73089ADD}"/>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14400" y="1295403"/>
            <a:ext cx="8137237" cy="4583374"/>
          </a:xfrm>
          <a:prstGeom prst="rect">
            <a:avLst/>
          </a:prstGeom>
        </p:spPr>
      </p:pic>
      <p:pic>
        <p:nvPicPr>
          <p:cNvPr id="18" name="Picture 17"/>
          <p:cNvPicPr>
            <a:picLocks noChangeAspect="1"/>
          </p:cNvPicPr>
          <p:nvPr/>
        </p:nvPicPr>
        <p:blipFill>
          <a:blip r:embed="rId4"/>
          <a:stretch>
            <a:fillRect/>
          </a:stretch>
        </p:blipFill>
        <p:spPr>
          <a:xfrm>
            <a:off x="9343543" y="1211574"/>
            <a:ext cx="2353612" cy="2179270"/>
          </a:xfrm>
          <a:prstGeom prst="rect">
            <a:avLst/>
          </a:prstGeom>
        </p:spPr>
      </p:pic>
      <p:pic>
        <p:nvPicPr>
          <p:cNvPr id="19" name="Picture 18"/>
          <p:cNvPicPr>
            <a:picLocks noChangeAspect="1"/>
          </p:cNvPicPr>
          <p:nvPr/>
        </p:nvPicPr>
        <p:blipFill>
          <a:blip r:embed="rId5"/>
          <a:stretch>
            <a:fillRect/>
          </a:stretch>
        </p:blipFill>
        <p:spPr>
          <a:xfrm>
            <a:off x="9372600" y="3894398"/>
            <a:ext cx="2324555" cy="2179270"/>
          </a:xfrm>
          <a:prstGeom prst="rect">
            <a:avLst/>
          </a:prstGeom>
        </p:spPr>
      </p:pic>
    </p:spTree>
    <p:extLst>
      <p:ext uri="{BB962C8B-B14F-4D97-AF65-F5344CB8AC3E}">
        <p14:creationId xmlns:p14="http://schemas.microsoft.com/office/powerpoint/2010/main" val="2282004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FF29-F11F-438D-808F-E14073F18158}"/>
              </a:ext>
            </a:extLst>
          </p:cNvPr>
          <p:cNvSpPr>
            <a:spLocks noGrp="1"/>
          </p:cNvSpPr>
          <p:nvPr>
            <p:ph type="title"/>
          </p:nvPr>
        </p:nvSpPr>
        <p:spPr>
          <a:xfrm>
            <a:off x="609600" y="457200"/>
            <a:ext cx="11049000" cy="1143000"/>
          </a:xfrm>
        </p:spPr>
        <p:txBody>
          <a:bodyPr>
            <a:normAutofit/>
          </a:bodyPr>
          <a:lstStyle/>
          <a:p>
            <a:r>
              <a:rPr lang="en-US" dirty="0"/>
              <a:t>Problem #2 : How to model and characterize quadratic forms of multivariate standard normal random variables? </a:t>
            </a:r>
          </a:p>
        </p:txBody>
      </p:sp>
      <p:sp>
        <p:nvSpPr>
          <p:cNvPr id="14" name="Rectangle 13">
            <a:extLst>
              <a:ext uri="{FF2B5EF4-FFF2-40B4-BE49-F238E27FC236}">
                <a16:creationId xmlns:a16="http://schemas.microsoft.com/office/drawing/2014/main" id="{431D7A17-A0DA-4CD9-95E5-08A91EE35D3C}"/>
              </a:ext>
            </a:extLst>
          </p:cNvPr>
          <p:cNvSpPr/>
          <p:nvPr/>
        </p:nvSpPr>
        <p:spPr>
          <a:xfrm>
            <a:off x="2024063" y="1709928"/>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br>
              <a:rPr lang="en-US" dirty="0"/>
            </a:br>
            <a:r>
              <a:rPr lang="en-US" dirty="0"/>
              <a:t>System</a:t>
            </a:r>
          </a:p>
        </p:txBody>
      </p:sp>
      <p:sp>
        <p:nvSpPr>
          <p:cNvPr id="15" name="Rectangle 14">
            <a:extLst>
              <a:ext uri="{FF2B5EF4-FFF2-40B4-BE49-F238E27FC236}">
                <a16:creationId xmlns:a16="http://schemas.microsoft.com/office/drawing/2014/main" id="{957CBC9C-F0BB-4316-8E0F-830FC4B2B22E}"/>
              </a:ext>
            </a:extLst>
          </p:cNvPr>
          <p:cNvSpPr/>
          <p:nvPr/>
        </p:nvSpPr>
        <p:spPr>
          <a:xfrm>
            <a:off x="1991112" y="3386328"/>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Surrogate</a:t>
            </a:r>
          </a:p>
          <a:p>
            <a:pPr algn="ctr"/>
            <a:r>
              <a:rPr lang="en-US" dirty="0"/>
              <a:t>Model</a:t>
            </a:r>
          </a:p>
        </p:txBody>
      </p:sp>
      <p:cxnSp>
        <p:nvCxnSpPr>
          <p:cNvPr id="16" name="Straight Arrow Connector 15">
            <a:extLst>
              <a:ext uri="{FF2B5EF4-FFF2-40B4-BE49-F238E27FC236}">
                <a16:creationId xmlns:a16="http://schemas.microsoft.com/office/drawing/2014/main" id="{76A45B3A-5438-4E32-9AE3-8EF57E425746}"/>
              </a:ext>
            </a:extLst>
          </p:cNvPr>
          <p:cNvCxnSpPr>
            <a:cxnSpLocks/>
          </p:cNvCxnSpPr>
          <p:nvPr/>
        </p:nvCxnSpPr>
        <p:spPr>
          <a:xfrm flipV="1">
            <a:off x="957263" y="2286511"/>
            <a:ext cx="914400" cy="72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C8E1CCE-576A-4095-A1D3-5F80430BCEB3}"/>
              </a:ext>
            </a:extLst>
          </p:cNvPr>
          <p:cNvCxnSpPr>
            <a:cxnSpLocks/>
          </p:cNvCxnSpPr>
          <p:nvPr/>
        </p:nvCxnSpPr>
        <p:spPr>
          <a:xfrm>
            <a:off x="957263" y="3296161"/>
            <a:ext cx="876585" cy="699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181249-CBF1-4AA6-B9A1-488ADD97EAD2}"/>
              </a:ext>
            </a:extLst>
          </p:cNvPr>
          <p:cNvCxnSpPr>
            <a:cxnSpLocks/>
          </p:cNvCxnSpPr>
          <p:nvPr/>
        </p:nvCxnSpPr>
        <p:spPr>
          <a:xfrm>
            <a:off x="3873246" y="3995928"/>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87C75C6-0053-4D54-A084-A8AFCF2553D0}"/>
              </a:ext>
            </a:extLst>
          </p:cNvPr>
          <p:cNvCxnSpPr>
            <a:cxnSpLocks/>
          </p:cNvCxnSpPr>
          <p:nvPr/>
        </p:nvCxnSpPr>
        <p:spPr>
          <a:xfrm>
            <a:off x="3889459" y="2260394"/>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90EFD36-9BB9-4715-AF3A-677D9665B43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600" y="3083071"/>
            <a:ext cx="211810" cy="150857"/>
          </a:xfrm>
          <a:prstGeom prst="rect">
            <a:avLst/>
          </a:prstGeom>
        </p:spPr>
      </p:pic>
      <p:pic>
        <p:nvPicPr>
          <p:cNvPr id="21" name="Picture 20">
            <a:extLst>
              <a:ext uri="{FF2B5EF4-FFF2-40B4-BE49-F238E27FC236}">
                <a16:creationId xmlns:a16="http://schemas.microsoft.com/office/drawing/2014/main" id="{2045F100-DD60-4050-B38A-FC5288AEA7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830762" y="2188233"/>
            <a:ext cx="1107812" cy="251429"/>
          </a:xfrm>
          <a:prstGeom prst="rect">
            <a:avLst/>
          </a:prstGeom>
        </p:spPr>
      </p:pic>
      <p:pic>
        <p:nvPicPr>
          <p:cNvPr id="22" name="Picture 21">
            <a:extLst>
              <a:ext uri="{FF2B5EF4-FFF2-40B4-BE49-F238E27FC236}">
                <a16:creationId xmlns:a16="http://schemas.microsoft.com/office/drawing/2014/main" id="{00AC9BC9-EE6F-4B21-AAAA-B1CA38839E0C}"/>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796234" y="3893410"/>
            <a:ext cx="1680766" cy="251429"/>
          </a:xfrm>
          <a:prstGeom prst="rect">
            <a:avLst/>
          </a:prstGeom>
        </p:spPr>
      </p:pic>
      <p:pic>
        <p:nvPicPr>
          <p:cNvPr id="23" name="Picture 22">
            <a:extLst>
              <a:ext uri="{FF2B5EF4-FFF2-40B4-BE49-F238E27FC236}">
                <a16:creationId xmlns:a16="http://schemas.microsoft.com/office/drawing/2014/main" id="{042092C5-C584-4B26-B8DC-ECEA751E7D8D}"/>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15072" y="2860186"/>
            <a:ext cx="2372569" cy="1024000"/>
          </a:xfrm>
          <a:prstGeom prst="rect">
            <a:avLst/>
          </a:prstGeom>
        </p:spPr>
      </p:pic>
      <p:pic>
        <p:nvPicPr>
          <p:cNvPr id="24" name="Picture 23">
            <a:extLst>
              <a:ext uri="{FF2B5EF4-FFF2-40B4-BE49-F238E27FC236}">
                <a16:creationId xmlns:a16="http://schemas.microsoft.com/office/drawing/2014/main" id="{2752DE06-2396-475C-9658-F3D41680D56B}"/>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815072" y="2112264"/>
            <a:ext cx="3046094" cy="262095"/>
          </a:xfrm>
          <a:prstGeom prst="rect">
            <a:avLst/>
          </a:prstGeom>
        </p:spPr>
      </p:pic>
      <p:sp>
        <p:nvSpPr>
          <p:cNvPr id="8" name="TextBox 7">
            <a:extLst>
              <a:ext uri="{FF2B5EF4-FFF2-40B4-BE49-F238E27FC236}">
                <a16:creationId xmlns:a16="http://schemas.microsoft.com/office/drawing/2014/main" id="{5B779233-0DDA-4D98-ABC2-4AEEC03E3CA0}"/>
              </a:ext>
            </a:extLst>
          </p:cNvPr>
          <p:cNvSpPr txBox="1"/>
          <p:nvPr/>
        </p:nvSpPr>
        <p:spPr>
          <a:xfrm>
            <a:off x="1405184" y="5330952"/>
            <a:ext cx="9196245" cy="1323439"/>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It is well known that if G is linear, these questions can be answered easily</a:t>
            </a:r>
          </a:p>
          <a:p>
            <a:pPr marL="342900" indent="-342900" algn="l">
              <a:buFont typeface="Arial" panose="020B0604020202020204" pitchFamily="34" charset="0"/>
              <a:buChar char="•"/>
            </a:pPr>
            <a:r>
              <a:rPr lang="en-US" sz="2000" dirty="0"/>
              <a:t>More generally, if G is quadratic, the problem is also tractable</a:t>
            </a:r>
          </a:p>
          <a:p>
            <a:pPr marL="342900" indent="-342900" algn="l">
              <a:buFont typeface="Arial" panose="020B0604020202020204" pitchFamily="34" charset="0"/>
              <a:buChar char="•"/>
            </a:pPr>
            <a:r>
              <a:rPr lang="en-US" sz="2000" dirty="0"/>
              <a:t>We design a flow for the modeling and providing statistical characterization a quadratic forms of multivariate standard normal random variables</a:t>
            </a:r>
          </a:p>
        </p:txBody>
      </p:sp>
      <p:sp>
        <p:nvSpPr>
          <p:cNvPr id="3" name="TextBox 2">
            <a:extLst>
              <a:ext uri="{FF2B5EF4-FFF2-40B4-BE49-F238E27FC236}">
                <a16:creationId xmlns:a16="http://schemas.microsoft.com/office/drawing/2014/main" id="{8264A9AD-ECC4-4109-9F74-28E045FCCDF8}"/>
              </a:ext>
            </a:extLst>
          </p:cNvPr>
          <p:cNvSpPr txBox="1"/>
          <p:nvPr/>
        </p:nvSpPr>
        <p:spPr>
          <a:xfrm>
            <a:off x="3700463" y="4332381"/>
            <a:ext cx="7160703" cy="830997"/>
          </a:xfrm>
          <a:prstGeom prst="rect">
            <a:avLst/>
          </a:prstGeom>
          <a:noFill/>
        </p:spPr>
        <p:txBody>
          <a:bodyPr wrap="square" rtlCol="0">
            <a:spAutoFit/>
          </a:bodyPr>
          <a:lstStyle/>
          <a:p>
            <a:pPr marL="457200" indent="-457200" algn="l">
              <a:buAutoNum type="arabicPeriod"/>
            </a:pPr>
            <a:r>
              <a:rPr lang="en-US" sz="1600" dirty="0"/>
              <a:t>The Surrogate Model should be faster than True System evaluation</a:t>
            </a:r>
          </a:p>
          <a:p>
            <a:pPr marL="457200" indent="-457200" algn="l">
              <a:buAutoNum type="arabicPeriod"/>
            </a:pPr>
            <a:r>
              <a:rPr lang="en-US" sz="1600" dirty="0"/>
              <a:t>Can be Taylor series approximation (linear, quadratic, ...) or general model (SVM, CNN, Random Forest, ...)</a:t>
            </a:r>
          </a:p>
        </p:txBody>
      </p:sp>
    </p:spTree>
    <p:extLst>
      <p:ext uri="{BB962C8B-B14F-4D97-AF65-F5344CB8AC3E}">
        <p14:creationId xmlns:p14="http://schemas.microsoft.com/office/powerpoint/2010/main" val="878556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In-order Multivariate Gaussian Sampling Extension</a:t>
            </a:r>
            <a:r>
              <a:rPr lang="en-US" sz="2400" dirty="0"/>
              <a:t>:</a:t>
            </a:r>
            <a:br>
              <a:rPr lang="en-US" dirty="0"/>
            </a:br>
            <a:r>
              <a:rPr lang="en-US" sz="2400" dirty="0"/>
              <a:t>A Reduction in Required RVs per Sample</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50273" y="1275260"/>
            <a:ext cx="8077367" cy="5110097"/>
          </a:xfrm>
          <a:prstGeom prst="rect">
            <a:avLst/>
          </a:prstGeom>
        </p:spPr>
      </p:pic>
      <p:pic>
        <p:nvPicPr>
          <p:cNvPr id="15" name="Picture 14"/>
          <p:cNvPicPr>
            <a:picLocks noChangeAspect="1"/>
          </p:cNvPicPr>
          <p:nvPr/>
        </p:nvPicPr>
        <p:blipFill>
          <a:blip r:embed="rId4"/>
          <a:stretch>
            <a:fillRect/>
          </a:stretch>
        </p:blipFill>
        <p:spPr>
          <a:xfrm>
            <a:off x="9168313" y="1061077"/>
            <a:ext cx="2520369" cy="2431224"/>
          </a:xfrm>
          <a:prstGeom prst="rect">
            <a:avLst/>
          </a:prstGeom>
        </p:spPr>
      </p:pic>
      <p:pic>
        <p:nvPicPr>
          <p:cNvPr id="16" name="Picture 15"/>
          <p:cNvPicPr>
            <a:picLocks noChangeAspect="1"/>
          </p:cNvPicPr>
          <p:nvPr/>
        </p:nvPicPr>
        <p:blipFill>
          <a:blip r:embed="rId5"/>
          <a:stretch>
            <a:fillRect/>
          </a:stretch>
        </p:blipFill>
        <p:spPr>
          <a:xfrm>
            <a:off x="9144000" y="3815291"/>
            <a:ext cx="2544682" cy="2439329"/>
          </a:xfrm>
          <a:prstGeom prst="rect">
            <a:avLst/>
          </a:prstGeom>
        </p:spPr>
      </p:pic>
    </p:spTree>
    <p:extLst>
      <p:ext uri="{BB962C8B-B14F-4D97-AF65-F5344CB8AC3E}">
        <p14:creationId xmlns:p14="http://schemas.microsoft.com/office/powerpoint/2010/main" val="223751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Alternative Sampling Methods</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414463"/>
            <a:ext cx="11506200" cy="4848225"/>
          </a:xfrm>
        </p:spPr>
        <p:txBody>
          <a:bodyPr/>
          <a:lstStyle/>
          <a:p>
            <a:r>
              <a:rPr lang="en-US" dirty="0"/>
              <a:t>Supporting material</a:t>
            </a:r>
          </a:p>
          <a:p>
            <a:pPr lvl="1"/>
            <a:r>
              <a:rPr lang="en-US" dirty="0"/>
              <a:t>Introduction of Simple Random Sampling of the multivariate normal (SRS)</a:t>
            </a:r>
          </a:p>
          <a:p>
            <a:pPr lvl="1"/>
            <a:r>
              <a:rPr lang="en-US" dirty="0"/>
              <a:t>Two alternatives : Uniform Random Sampling (URS) and </a:t>
            </a:r>
            <a:r>
              <a:rPr lang="en-US" dirty="0" err="1"/>
              <a:t>Hyperspheric</a:t>
            </a:r>
            <a:r>
              <a:rPr lang="en-US" dirty="0"/>
              <a:t> Uniform Random Sampling (HURS)</a:t>
            </a:r>
          </a:p>
          <a:p>
            <a:pPr lvl="1"/>
            <a:r>
              <a:rPr lang="en-US" dirty="0"/>
              <a:t>Monotone responses preserve MC sample rarity from input to output</a:t>
            </a:r>
          </a:p>
          <a:p>
            <a:pPr lvl="2"/>
            <a:r>
              <a:rPr lang="en-US" dirty="0"/>
              <a:t>Special case of linear response has a well-defined distribution given distance to origin</a:t>
            </a:r>
          </a:p>
          <a:p>
            <a:endParaRPr lang="en-US" dirty="0"/>
          </a:p>
          <a:p>
            <a:r>
              <a:rPr lang="en-US" dirty="0"/>
              <a:t>Primary contribution</a:t>
            </a:r>
          </a:p>
          <a:p>
            <a:pPr lvl="1"/>
            <a:r>
              <a:rPr lang="en-US" dirty="0"/>
              <a:t>SRS-like distribution sampled from the outside inward : In-Order Multivariate Sampling (IMS)</a:t>
            </a:r>
          </a:p>
          <a:p>
            <a:endParaRPr lang="en-US" dirty="0"/>
          </a:p>
          <a:p>
            <a:r>
              <a:rPr lang="en-US" dirty="0"/>
              <a:t>Secondary contributions</a:t>
            </a:r>
          </a:p>
          <a:p>
            <a:pPr lvl="1"/>
            <a:r>
              <a:rPr lang="en-US" dirty="0"/>
              <a:t>Sampling extensions: Correlated, Directional, Mixture</a:t>
            </a:r>
          </a:p>
          <a:p>
            <a:pPr lvl="1"/>
            <a:r>
              <a:rPr lang="en-US" dirty="0"/>
              <a:t>Enhancement in sample generation for HURS and IMS</a:t>
            </a:r>
          </a:p>
          <a:p>
            <a:endParaRPr lang="en-US" dirty="0"/>
          </a:p>
        </p:txBody>
      </p:sp>
    </p:spTree>
    <p:extLst>
      <p:ext uri="{BB962C8B-B14F-4D97-AF65-F5344CB8AC3E}">
        <p14:creationId xmlns:p14="http://schemas.microsoft.com/office/powerpoint/2010/main" val="1681331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1981200"/>
            <a:ext cx="6858000" cy="1001323"/>
          </a:xfrm>
        </p:spPr>
        <p:txBody>
          <a:bodyPr>
            <a:normAutofit fontScale="90000"/>
          </a:bodyPr>
          <a:lstStyle/>
          <a:p>
            <a:r>
              <a:rPr lang="en-US" dirty="0"/>
              <a:t>Topic #2 : Modeling and Characterization of Quadratic Forms</a:t>
            </a:r>
          </a:p>
        </p:txBody>
      </p:sp>
    </p:spTree>
    <p:extLst>
      <p:ext uri="{BB962C8B-B14F-4D97-AF65-F5344CB8AC3E}">
        <p14:creationId xmlns:p14="http://schemas.microsoft.com/office/powerpoint/2010/main" val="4009004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Surrogates in Monte Carlo Simulation</a:t>
            </a:r>
          </a:p>
        </p:txBody>
      </p:sp>
      <p:sp>
        <p:nvSpPr>
          <p:cNvPr id="3" name="Content Placeholder 2"/>
          <p:cNvSpPr>
            <a:spLocks noGrp="1"/>
          </p:cNvSpPr>
          <p:nvPr>
            <p:ph idx="1"/>
          </p:nvPr>
        </p:nvSpPr>
        <p:spPr>
          <a:xfrm>
            <a:off x="1143000" y="1905000"/>
            <a:ext cx="10439400" cy="4357688"/>
          </a:xfrm>
        </p:spPr>
        <p:txBody>
          <a:bodyPr/>
          <a:lstStyle/>
          <a:p>
            <a:r>
              <a:rPr lang="en-US" sz="2400" dirty="0"/>
              <a:t>Common Monte Carlo Simulation Tasks</a:t>
            </a:r>
          </a:p>
          <a:p>
            <a:pPr lvl="1"/>
            <a:r>
              <a:rPr lang="en-US" sz="2000" dirty="0"/>
              <a:t>Finding probable measure failure cases</a:t>
            </a:r>
          </a:p>
          <a:p>
            <a:pPr lvl="1"/>
            <a:r>
              <a:rPr lang="en-US" sz="2000" dirty="0"/>
              <a:t>Calculating properties of the measure distribution</a:t>
            </a:r>
          </a:p>
          <a:p>
            <a:endParaRPr lang="en-US" sz="2400" dirty="0"/>
          </a:p>
          <a:p>
            <a:r>
              <a:rPr lang="en-US" sz="2400" dirty="0"/>
              <a:t>Mathematical Surrogates Models</a:t>
            </a:r>
          </a:p>
          <a:p>
            <a:pPr lvl="1"/>
            <a:r>
              <a:rPr lang="en-US" sz="2000" dirty="0"/>
              <a:t>Fit to MC results, provides a rough approximation</a:t>
            </a:r>
          </a:p>
          <a:p>
            <a:pPr lvl="1"/>
            <a:r>
              <a:rPr lang="en-US" sz="2000" dirty="0"/>
              <a:t>Fast performance, useful for filtering</a:t>
            </a:r>
          </a:p>
          <a:p>
            <a:pPr lvl="1"/>
            <a:r>
              <a:rPr lang="en-US" sz="2000" dirty="0"/>
              <a:t>Distribution properties may be available</a:t>
            </a:r>
          </a:p>
          <a:p>
            <a:pPr lvl="1"/>
            <a:endParaRPr lang="en-US" sz="2000" dirty="0"/>
          </a:p>
        </p:txBody>
      </p:sp>
      <p:pic>
        <p:nvPicPr>
          <p:cNvPr id="5" name="Picture 4"/>
          <p:cNvPicPr>
            <a:picLocks noChangeAspect="1"/>
          </p:cNvPicPr>
          <p:nvPr/>
        </p:nvPicPr>
        <p:blipFill>
          <a:blip r:embed="rId2"/>
          <a:stretch>
            <a:fillRect/>
          </a:stretch>
        </p:blipFill>
        <p:spPr>
          <a:xfrm>
            <a:off x="8305800" y="1828799"/>
            <a:ext cx="2447925" cy="3633809"/>
          </a:xfrm>
          <a:prstGeom prst="rect">
            <a:avLst/>
          </a:prstGeom>
        </p:spPr>
      </p:pic>
      <p:sp>
        <p:nvSpPr>
          <p:cNvPr id="4" name="Rectangle 3">
            <a:extLst>
              <a:ext uri="{FF2B5EF4-FFF2-40B4-BE49-F238E27FC236}">
                <a16:creationId xmlns:a16="http://schemas.microsoft.com/office/drawing/2014/main" id="{58A59DE3-7DC2-43AA-8BD8-73FF26ED742A}"/>
              </a:ext>
            </a:extLst>
          </p:cNvPr>
          <p:cNvSpPr/>
          <p:nvPr/>
        </p:nvSpPr>
        <p:spPr>
          <a:xfrm>
            <a:off x="10119360" y="1905000"/>
            <a:ext cx="475488" cy="3255857"/>
          </a:xfrm>
          <a:prstGeom prst="rect">
            <a:avLst/>
          </a:prstGeom>
          <a:solidFill>
            <a:srgbClr val="FFC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6" name="Rectangle 5">
            <a:extLst>
              <a:ext uri="{FF2B5EF4-FFF2-40B4-BE49-F238E27FC236}">
                <a16:creationId xmlns:a16="http://schemas.microsoft.com/office/drawing/2014/main" id="{1A995A51-FD0D-4BAB-B64E-221450FD2682}"/>
              </a:ext>
            </a:extLst>
          </p:cNvPr>
          <p:cNvSpPr/>
          <p:nvPr/>
        </p:nvSpPr>
        <p:spPr>
          <a:xfrm>
            <a:off x="8802624" y="1892808"/>
            <a:ext cx="1792224" cy="841248"/>
          </a:xfrm>
          <a:prstGeom prst="rect">
            <a:avLst/>
          </a:prstGeom>
          <a:solidFill>
            <a:srgbClr val="FFC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Tree>
    <p:extLst>
      <p:ext uri="{BB962C8B-B14F-4D97-AF65-F5344CB8AC3E}">
        <p14:creationId xmlns:p14="http://schemas.microsoft.com/office/powerpoint/2010/main" val="767423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Surrogate Models</a:t>
            </a:r>
          </a:p>
        </p:txBody>
      </p:sp>
      <p:sp>
        <p:nvSpPr>
          <p:cNvPr id="7" name="Rectangle 6"/>
          <p:cNvSpPr/>
          <p:nvPr/>
        </p:nvSpPr>
        <p:spPr>
          <a:xfrm>
            <a:off x="2633663" y="1371600"/>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br>
              <a:rPr lang="en-US" dirty="0"/>
            </a:br>
            <a:r>
              <a:rPr lang="en-US" dirty="0"/>
              <a:t>System</a:t>
            </a:r>
          </a:p>
        </p:txBody>
      </p:sp>
      <p:sp>
        <p:nvSpPr>
          <p:cNvPr id="8" name="Rectangle 7"/>
          <p:cNvSpPr/>
          <p:nvPr/>
        </p:nvSpPr>
        <p:spPr>
          <a:xfrm>
            <a:off x="2600712" y="3048000"/>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Surrogate</a:t>
            </a:r>
          </a:p>
          <a:p>
            <a:pPr algn="ctr"/>
            <a:r>
              <a:rPr lang="en-US" dirty="0"/>
              <a:t>Model</a:t>
            </a:r>
          </a:p>
        </p:txBody>
      </p:sp>
      <p:cxnSp>
        <p:nvCxnSpPr>
          <p:cNvPr id="13" name="Straight Arrow Connector 12"/>
          <p:cNvCxnSpPr>
            <a:cxnSpLocks/>
          </p:cNvCxnSpPr>
          <p:nvPr/>
        </p:nvCxnSpPr>
        <p:spPr>
          <a:xfrm flipV="1">
            <a:off x="1566863" y="1948183"/>
            <a:ext cx="914400" cy="72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1566863" y="2957833"/>
            <a:ext cx="876585" cy="699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4482846" y="3657600"/>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4499059" y="1922066"/>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19200" y="2744743"/>
            <a:ext cx="211810" cy="150857"/>
          </a:xfrm>
          <a:prstGeom prst="rect">
            <a:avLst/>
          </a:prstGeom>
        </p:spPr>
      </p:pic>
      <p:pic>
        <p:nvPicPr>
          <p:cNvPr id="74" name="Picture 73"/>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40362" y="1849905"/>
            <a:ext cx="1107812" cy="251429"/>
          </a:xfrm>
          <a:prstGeom prst="rect">
            <a:avLst/>
          </a:prstGeom>
        </p:spPr>
      </p:pic>
      <p:pic>
        <p:nvPicPr>
          <p:cNvPr id="75" name="Picture 74"/>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405834" y="3555082"/>
            <a:ext cx="1680766" cy="251429"/>
          </a:xfrm>
          <a:prstGeom prst="rect">
            <a:avLst/>
          </a:prstGeom>
        </p:spPr>
      </p:pic>
      <p:pic>
        <p:nvPicPr>
          <p:cNvPr id="85" name="Picture 8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8002906" y="2729122"/>
            <a:ext cx="2372569" cy="1024000"/>
          </a:xfrm>
          <a:prstGeom prst="rect">
            <a:avLst/>
          </a:prstGeom>
        </p:spPr>
      </p:pic>
      <p:pic>
        <p:nvPicPr>
          <p:cNvPr id="76" name="Picture 75"/>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002906" y="1981200"/>
            <a:ext cx="3046094" cy="262095"/>
          </a:xfrm>
          <a:prstGeom prst="rect">
            <a:avLst/>
          </a:prstGeom>
        </p:spPr>
      </p:pic>
      <p:sp>
        <p:nvSpPr>
          <p:cNvPr id="3" name="TextBox 2">
            <a:extLst>
              <a:ext uri="{FF2B5EF4-FFF2-40B4-BE49-F238E27FC236}">
                <a16:creationId xmlns:a16="http://schemas.microsoft.com/office/drawing/2014/main" id="{6F07A8B7-DED5-46A4-ADB1-FE1A93393530}"/>
              </a:ext>
            </a:extLst>
          </p:cNvPr>
          <p:cNvSpPr txBox="1"/>
          <p:nvPr/>
        </p:nvSpPr>
        <p:spPr>
          <a:xfrm>
            <a:off x="1566862" y="4768334"/>
            <a:ext cx="10625138" cy="1631216"/>
          </a:xfrm>
          <a:prstGeom prst="rect">
            <a:avLst/>
          </a:prstGeom>
          <a:noFill/>
        </p:spPr>
        <p:txBody>
          <a:bodyPr wrap="square" rtlCol="0">
            <a:spAutoFit/>
          </a:bodyPr>
          <a:lstStyle/>
          <a:p>
            <a:pPr algn="l"/>
            <a:r>
              <a:rPr lang="en-US" sz="2000" dirty="0"/>
              <a:t>Surrogate Model Examples:</a:t>
            </a:r>
          </a:p>
          <a:p>
            <a:pPr marL="342900" indent="-342900">
              <a:buFont typeface="Arial" panose="020B0604020202020204" pitchFamily="34" charset="0"/>
              <a:buChar char="•"/>
            </a:pPr>
            <a:r>
              <a:rPr lang="en-US" sz="2000" dirty="0"/>
              <a:t>Linear                        -&gt; characterization is straightforward</a:t>
            </a:r>
          </a:p>
          <a:p>
            <a:pPr marL="342900" indent="-342900">
              <a:buFont typeface="Arial" panose="020B0604020202020204" pitchFamily="34" charset="0"/>
              <a:buChar char="•"/>
            </a:pPr>
            <a:r>
              <a:rPr lang="en-US" sz="2000" dirty="0"/>
              <a:t>Quadratic                                       -&gt; characterization is tractable (our focus)</a:t>
            </a:r>
          </a:p>
          <a:p>
            <a:pPr marL="342900" indent="-342900">
              <a:buFont typeface="Arial" panose="020B0604020202020204" pitchFamily="34" charset="0"/>
              <a:buChar char="•"/>
            </a:pPr>
            <a:r>
              <a:rPr lang="en-US" sz="2000" dirty="0"/>
              <a:t>General model (SVM, CNN, Random Forest, ...)   -&gt; characterization is impractical</a:t>
            </a:r>
          </a:p>
          <a:p>
            <a:pPr marL="342900" indent="-342900">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21B09438-00E1-49B5-9395-52EEAE8DC97B}"/>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343412" y="5471229"/>
            <a:ext cx="2163808" cy="228572"/>
          </a:xfrm>
          <a:prstGeom prst="rect">
            <a:avLst/>
          </a:prstGeom>
        </p:spPr>
      </p:pic>
      <p:pic>
        <p:nvPicPr>
          <p:cNvPr id="11" name="Picture 10">
            <a:extLst>
              <a:ext uri="{FF2B5EF4-FFF2-40B4-BE49-F238E27FC236}">
                <a16:creationId xmlns:a16="http://schemas.microsoft.com/office/drawing/2014/main" id="{120B6A5E-E05A-4C9A-9103-805DCDD80836}"/>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895600" y="5164562"/>
            <a:ext cx="1209904" cy="228572"/>
          </a:xfrm>
          <a:prstGeom prst="rect">
            <a:avLst/>
          </a:prstGeom>
        </p:spPr>
      </p:pic>
    </p:spTree>
    <p:extLst>
      <p:ext uri="{BB962C8B-B14F-4D97-AF65-F5344CB8AC3E}">
        <p14:creationId xmlns:p14="http://schemas.microsoft.com/office/powerpoint/2010/main" val="3187943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A750-1A0F-4EEA-A47E-AB25B24C2C22}"/>
              </a:ext>
            </a:extLst>
          </p:cNvPr>
          <p:cNvSpPr>
            <a:spLocks noGrp="1"/>
          </p:cNvSpPr>
          <p:nvPr>
            <p:ph type="title"/>
          </p:nvPr>
        </p:nvSpPr>
        <p:spPr/>
        <p:txBody>
          <a:bodyPr/>
          <a:lstStyle/>
          <a:p>
            <a:r>
              <a:rPr lang="en-US" dirty="0"/>
              <a:t>Quadratic Modeling and Characterization Dependencies</a:t>
            </a:r>
          </a:p>
        </p:txBody>
      </p:sp>
      <p:sp>
        <p:nvSpPr>
          <p:cNvPr id="4" name="Rectangle 3">
            <a:extLst>
              <a:ext uri="{FF2B5EF4-FFF2-40B4-BE49-F238E27FC236}">
                <a16:creationId xmlns:a16="http://schemas.microsoft.com/office/drawing/2014/main" id="{18ED168E-5865-40F8-A587-1341A8FB54AE}"/>
              </a:ext>
            </a:extLst>
          </p:cNvPr>
          <p:cNvSpPr/>
          <p:nvPr/>
        </p:nvSpPr>
        <p:spPr>
          <a:xfrm>
            <a:off x="3572256" y="1271016"/>
            <a:ext cx="12801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Raw Data</a:t>
            </a:r>
          </a:p>
        </p:txBody>
      </p:sp>
      <p:sp>
        <p:nvSpPr>
          <p:cNvPr id="5" name="Rectangle 4">
            <a:extLst>
              <a:ext uri="{FF2B5EF4-FFF2-40B4-BE49-F238E27FC236}">
                <a16:creationId xmlns:a16="http://schemas.microsoft.com/office/drawing/2014/main" id="{1FA46FC2-78B4-4D8E-A2AD-D195D8FA6D08}"/>
              </a:ext>
            </a:extLst>
          </p:cNvPr>
          <p:cNvSpPr/>
          <p:nvPr/>
        </p:nvSpPr>
        <p:spPr>
          <a:xfrm>
            <a:off x="2453437" y="2075688"/>
            <a:ext cx="3517798"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Functional Model (quadratic)</a:t>
            </a:r>
          </a:p>
        </p:txBody>
      </p:sp>
      <p:sp>
        <p:nvSpPr>
          <p:cNvPr id="6" name="Rectangle 5">
            <a:extLst>
              <a:ext uri="{FF2B5EF4-FFF2-40B4-BE49-F238E27FC236}">
                <a16:creationId xmlns:a16="http://schemas.microsoft.com/office/drawing/2014/main" id="{41AA1FDD-E8A4-4ABC-BDFD-8A7E196D28F9}"/>
              </a:ext>
            </a:extLst>
          </p:cNvPr>
          <p:cNvSpPr/>
          <p:nvPr/>
        </p:nvSpPr>
        <p:spPr>
          <a:xfrm>
            <a:off x="2502408" y="2916936"/>
            <a:ext cx="3419856"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Distributive Model (linear)</a:t>
            </a:r>
          </a:p>
        </p:txBody>
      </p:sp>
      <p:sp>
        <p:nvSpPr>
          <p:cNvPr id="7" name="Rectangle 6">
            <a:extLst>
              <a:ext uri="{FF2B5EF4-FFF2-40B4-BE49-F238E27FC236}">
                <a16:creationId xmlns:a16="http://schemas.microsoft.com/office/drawing/2014/main" id="{303D9975-CAA7-4FA2-9626-33B6F7FC262E}"/>
              </a:ext>
            </a:extLst>
          </p:cNvPr>
          <p:cNvSpPr/>
          <p:nvPr/>
        </p:nvSpPr>
        <p:spPr>
          <a:xfrm>
            <a:off x="3351748" y="3758184"/>
            <a:ext cx="1721176"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Raw Moments</a:t>
            </a:r>
          </a:p>
        </p:txBody>
      </p:sp>
      <p:sp>
        <p:nvSpPr>
          <p:cNvPr id="8" name="Rectangle 7">
            <a:extLst>
              <a:ext uri="{FF2B5EF4-FFF2-40B4-BE49-F238E27FC236}">
                <a16:creationId xmlns:a16="http://schemas.microsoft.com/office/drawing/2014/main" id="{35E67C3C-4A84-427D-B363-E6B100E8C52C}"/>
              </a:ext>
            </a:extLst>
          </p:cNvPr>
          <p:cNvSpPr/>
          <p:nvPr/>
        </p:nvSpPr>
        <p:spPr>
          <a:xfrm>
            <a:off x="3192254" y="4562856"/>
            <a:ext cx="2040164"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Central  Moments</a:t>
            </a:r>
          </a:p>
        </p:txBody>
      </p:sp>
      <p:sp>
        <p:nvSpPr>
          <p:cNvPr id="9" name="Rectangle 8">
            <a:extLst>
              <a:ext uri="{FF2B5EF4-FFF2-40B4-BE49-F238E27FC236}">
                <a16:creationId xmlns:a16="http://schemas.microsoft.com/office/drawing/2014/main" id="{4D484A2F-2870-4CB5-97DA-551DD83F152F}"/>
              </a:ext>
            </a:extLst>
          </p:cNvPr>
          <p:cNvSpPr/>
          <p:nvPr/>
        </p:nvSpPr>
        <p:spPr>
          <a:xfrm>
            <a:off x="3192254" y="5404104"/>
            <a:ext cx="2040164"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Cumulants</a:t>
            </a:r>
          </a:p>
        </p:txBody>
      </p:sp>
      <p:sp>
        <p:nvSpPr>
          <p:cNvPr id="10" name="Rectangle 9">
            <a:extLst>
              <a:ext uri="{FF2B5EF4-FFF2-40B4-BE49-F238E27FC236}">
                <a16:creationId xmlns:a16="http://schemas.microsoft.com/office/drawing/2014/main" id="{81D170B2-42EE-442A-8A0F-45F5E96683DE}"/>
              </a:ext>
            </a:extLst>
          </p:cNvPr>
          <p:cNvSpPr/>
          <p:nvPr/>
        </p:nvSpPr>
        <p:spPr>
          <a:xfrm>
            <a:off x="3192254" y="6208776"/>
            <a:ext cx="2040164"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Quantiles</a:t>
            </a:r>
          </a:p>
        </p:txBody>
      </p:sp>
      <p:cxnSp>
        <p:nvCxnSpPr>
          <p:cNvPr id="12" name="Straight Arrow Connector 11">
            <a:extLst>
              <a:ext uri="{FF2B5EF4-FFF2-40B4-BE49-F238E27FC236}">
                <a16:creationId xmlns:a16="http://schemas.microsoft.com/office/drawing/2014/main" id="{AE181F66-DA49-418C-A454-3962C80AA82C}"/>
              </a:ext>
            </a:extLst>
          </p:cNvPr>
          <p:cNvCxnSpPr>
            <a:cxnSpLocks/>
            <a:stCxn id="4" idx="2"/>
            <a:endCxn id="5" idx="0"/>
          </p:cNvCxnSpPr>
          <p:nvPr/>
        </p:nvCxnSpPr>
        <p:spPr>
          <a:xfrm>
            <a:off x="4212336" y="1636776"/>
            <a:ext cx="0" cy="438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F094DD-8730-4B01-B355-E2F3703A7952}"/>
              </a:ext>
            </a:extLst>
          </p:cNvPr>
          <p:cNvCxnSpPr>
            <a:cxnSpLocks/>
            <a:stCxn id="5" idx="2"/>
            <a:endCxn id="6" idx="0"/>
          </p:cNvCxnSpPr>
          <p:nvPr/>
        </p:nvCxnSpPr>
        <p:spPr>
          <a:xfrm>
            <a:off x="4212336" y="2441448"/>
            <a:ext cx="0" cy="475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DC38A5-1C3F-47E9-ADAD-288E75CB850E}"/>
              </a:ext>
            </a:extLst>
          </p:cNvPr>
          <p:cNvCxnSpPr>
            <a:cxnSpLocks/>
            <a:stCxn id="6" idx="2"/>
            <a:endCxn id="7" idx="0"/>
          </p:cNvCxnSpPr>
          <p:nvPr/>
        </p:nvCxnSpPr>
        <p:spPr>
          <a:xfrm>
            <a:off x="4212336" y="3282696"/>
            <a:ext cx="0" cy="475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29E734-C0FC-458A-8BC4-BEF302CF164E}"/>
              </a:ext>
            </a:extLst>
          </p:cNvPr>
          <p:cNvCxnSpPr>
            <a:cxnSpLocks/>
            <a:stCxn id="7" idx="2"/>
            <a:endCxn id="8" idx="0"/>
          </p:cNvCxnSpPr>
          <p:nvPr/>
        </p:nvCxnSpPr>
        <p:spPr>
          <a:xfrm>
            <a:off x="4212336" y="4123944"/>
            <a:ext cx="0" cy="438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6B747B-2A55-43BD-B871-DA007D4E2D92}"/>
              </a:ext>
            </a:extLst>
          </p:cNvPr>
          <p:cNvCxnSpPr>
            <a:cxnSpLocks/>
            <a:stCxn id="8" idx="2"/>
            <a:endCxn id="9" idx="0"/>
          </p:cNvCxnSpPr>
          <p:nvPr/>
        </p:nvCxnSpPr>
        <p:spPr>
          <a:xfrm>
            <a:off x="4212336" y="4928616"/>
            <a:ext cx="0" cy="475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88403C-8D6D-4EE4-BFF6-7E67674E1A26}"/>
              </a:ext>
            </a:extLst>
          </p:cNvPr>
          <p:cNvCxnSpPr>
            <a:cxnSpLocks/>
            <a:stCxn id="9" idx="2"/>
            <a:endCxn id="10" idx="0"/>
          </p:cNvCxnSpPr>
          <p:nvPr/>
        </p:nvCxnSpPr>
        <p:spPr>
          <a:xfrm>
            <a:off x="4212336" y="5769864"/>
            <a:ext cx="0" cy="438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2775E6C0-6A6F-41FC-A887-BD0064E7E09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095289" y="2159520"/>
            <a:ext cx="1689904" cy="198096"/>
          </a:xfrm>
          <a:prstGeom prst="rect">
            <a:avLst/>
          </a:prstGeom>
        </p:spPr>
      </p:pic>
      <p:pic>
        <p:nvPicPr>
          <p:cNvPr id="64" name="Picture 63">
            <a:extLst>
              <a:ext uri="{FF2B5EF4-FFF2-40B4-BE49-F238E27FC236}">
                <a16:creationId xmlns:a16="http://schemas.microsoft.com/office/drawing/2014/main" id="{C439E329-AC10-4BCD-B02A-F68B0C31E16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96227" y="1360850"/>
            <a:ext cx="472381" cy="224001"/>
          </a:xfrm>
          <a:prstGeom prst="rect">
            <a:avLst/>
          </a:prstGeom>
        </p:spPr>
      </p:pic>
      <p:pic>
        <p:nvPicPr>
          <p:cNvPr id="69" name="Picture 68">
            <a:extLst>
              <a:ext uri="{FF2B5EF4-FFF2-40B4-BE49-F238E27FC236}">
                <a16:creationId xmlns:a16="http://schemas.microsoft.com/office/drawing/2014/main" id="{0EBBD54D-6E43-46BC-A8E9-9627E1F39D3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95289" y="2796868"/>
            <a:ext cx="2662095" cy="693336"/>
          </a:xfrm>
          <a:prstGeom prst="rect">
            <a:avLst/>
          </a:prstGeom>
        </p:spPr>
      </p:pic>
      <p:pic>
        <p:nvPicPr>
          <p:cNvPr id="72" name="Picture 71">
            <a:extLst>
              <a:ext uri="{FF2B5EF4-FFF2-40B4-BE49-F238E27FC236}">
                <a16:creationId xmlns:a16="http://schemas.microsoft.com/office/drawing/2014/main" id="{C3F8C80D-FC11-49C8-929F-3E7D5EB055C7}"/>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32418" y="3619789"/>
            <a:ext cx="3215239" cy="595812"/>
          </a:xfrm>
          <a:prstGeom prst="rect">
            <a:avLst/>
          </a:prstGeom>
        </p:spPr>
      </p:pic>
      <p:pic>
        <p:nvPicPr>
          <p:cNvPr id="78" name="Picture 77">
            <a:extLst>
              <a:ext uri="{FF2B5EF4-FFF2-40B4-BE49-F238E27FC236}">
                <a16:creationId xmlns:a16="http://schemas.microsoft.com/office/drawing/2014/main" id="{ADF8FEF8-342F-42F8-928F-AB11F440C48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351965" y="4394688"/>
            <a:ext cx="5100193" cy="624765"/>
          </a:xfrm>
          <a:prstGeom prst="rect">
            <a:avLst/>
          </a:prstGeom>
        </p:spPr>
      </p:pic>
      <p:pic>
        <p:nvPicPr>
          <p:cNvPr id="80" name="Picture 79">
            <a:extLst>
              <a:ext uri="{FF2B5EF4-FFF2-40B4-BE49-F238E27FC236}">
                <a16:creationId xmlns:a16="http://schemas.microsoft.com/office/drawing/2014/main" id="{FA92003E-BBD3-42CE-928A-3D887ED8723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351965" y="5393942"/>
            <a:ext cx="3559621" cy="329144"/>
          </a:xfrm>
          <a:prstGeom prst="rect">
            <a:avLst/>
          </a:prstGeom>
        </p:spPr>
      </p:pic>
      <p:pic>
        <p:nvPicPr>
          <p:cNvPr id="84" name="Picture 83">
            <a:extLst>
              <a:ext uri="{FF2B5EF4-FFF2-40B4-BE49-F238E27FC236}">
                <a16:creationId xmlns:a16="http://schemas.microsoft.com/office/drawing/2014/main" id="{5E06C58F-AAE0-4897-B9A9-B8B36FA86DB6}"/>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5309764" y="6259084"/>
            <a:ext cx="3260953" cy="265144"/>
          </a:xfrm>
          <a:prstGeom prst="rect">
            <a:avLst/>
          </a:prstGeom>
        </p:spPr>
      </p:pic>
      <p:sp>
        <p:nvSpPr>
          <p:cNvPr id="86" name="TextBox 85">
            <a:extLst>
              <a:ext uri="{FF2B5EF4-FFF2-40B4-BE49-F238E27FC236}">
                <a16:creationId xmlns:a16="http://schemas.microsoft.com/office/drawing/2014/main" id="{743885E9-B78C-49E1-BBCC-C498A7DAB0BE}"/>
              </a:ext>
            </a:extLst>
          </p:cNvPr>
          <p:cNvSpPr txBox="1"/>
          <p:nvPr/>
        </p:nvSpPr>
        <p:spPr>
          <a:xfrm>
            <a:off x="499872" y="1695420"/>
            <a:ext cx="3796232" cy="338554"/>
          </a:xfrm>
          <a:prstGeom prst="rect">
            <a:avLst/>
          </a:prstGeom>
          <a:noFill/>
        </p:spPr>
        <p:txBody>
          <a:bodyPr wrap="none" rtlCol="0">
            <a:spAutoFit/>
          </a:bodyPr>
          <a:lstStyle/>
          <a:p>
            <a:pPr algn="l"/>
            <a:r>
              <a:rPr lang="en-US" sz="1600" dirty="0">
                <a:solidFill>
                  <a:srgbClr val="0070C0"/>
                </a:solidFill>
              </a:rPr>
              <a:t>Legendre polynomial fitting with LASSO</a:t>
            </a:r>
          </a:p>
        </p:txBody>
      </p:sp>
      <p:sp>
        <p:nvSpPr>
          <p:cNvPr id="87" name="TextBox 86">
            <a:extLst>
              <a:ext uri="{FF2B5EF4-FFF2-40B4-BE49-F238E27FC236}">
                <a16:creationId xmlns:a16="http://schemas.microsoft.com/office/drawing/2014/main" id="{706ECCAE-83B2-4A82-B1BF-4EB4028943AC}"/>
              </a:ext>
            </a:extLst>
          </p:cNvPr>
          <p:cNvSpPr txBox="1"/>
          <p:nvPr/>
        </p:nvSpPr>
        <p:spPr>
          <a:xfrm>
            <a:off x="1567060" y="2509915"/>
            <a:ext cx="2645276" cy="338554"/>
          </a:xfrm>
          <a:prstGeom prst="rect">
            <a:avLst/>
          </a:prstGeom>
          <a:noFill/>
        </p:spPr>
        <p:txBody>
          <a:bodyPr wrap="none" rtlCol="0">
            <a:spAutoFit/>
          </a:bodyPr>
          <a:lstStyle/>
          <a:p>
            <a:pPr algn="l"/>
            <a:r>
              <a:rPr lang="en-US" sz="1600" dirty="0">
                <a:solidFill>
                  <a:srgbClr val="0070C0"/>
                </a:solidFill>
              </a:rPr>
              <a:t>Eigenvector decomposition</a:t>
            </a:r>
          </a:p>
        </p:txBody>
      </p:sp>
      <p:sp>
        <p:nvSpPr>
          <p:cNvPr id="88" name="TextBox 87">
            <a:extLst>
              <a:ext uri="{FF2B5EF4-FFF2-40B4-BE49-F238E27FC236}">
                <a16:creationId xmlns:a16="http://schemas.microsoft.com/office/drawing/2014/main" id="{355417D3-B6BE-4940-BF8C-B9BFEA4C6BC7}"/>
              </a:ext>
            </a:extLst>
          </p:cNvPr>
          <p:cNvSpPr txBox="1"/>
          <p:nvPr/>
        </p:nvSpPr>
        <p:spPr>
          <a:xfrm>
            <a:off x="135991" y="5827813"/>
            <a:ext cx="4160113" cy="338554"/>
          </a:xfrm>
          <a:prstGeom prst="rect">
            <a:avLst/>
          </a:prstGeom>
          <a:noFill/>
        </p:spPr>
        <p:txBody>
          <a:bodyPr wrap="none" rtlCol="0">
            <a:spAutoFit/>
          </a:bodyPr>
          <a:lstStyle/>
          <a:p>
            <a:pPr algn="l"/>
            <a:r>
              <a:rPr lang="en-US" sz="1600" dirty="0">
                <a:solidFill>
                  <a:srgbClr val="0070C0"/>
                </a:solidFill>
              </a:rPr>
              <a:t>Approximation by Cornish-Fisher expansion</a:t>
            </a:r>
          </a:p>
        </p:txBody>
      </p:sp>
    </p:spTree>
    <p:extLst>
      <p:ext uri="{BB962C8B-B14F-4D97-AF65-F5344CB8AC3E}">
        <p14:creationId xmlns:p14="http://schemas.microsoft.com/office/powerpoint/2010/main" val="1249195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Multivariate Data Modeling with Legendre Polynomials</a:t>
            </a:r>
          </a:p>
        </p:txBody>
      </p:sp>
      <p:sp>
        <p:nvSpPr>
          <p:cNvPr id="3" name="Content Placeholder 2"/>
          <p:cNvSpPr>
            <a:spLocks noGrp="1"/>
          </p:cNvSpPr>
          <p:nvPr>
            <p:ph idx="1"/>
          </p:nvPr>
        </p:nvSpPr>
        <p:spPr>
          <a:xfrm>
            <a:off x="638695" y="1134344"/>
            <a:ext cx="10972800" cy="4848225"/>
          </a:xfrm>
        </p:spPr>
        <p:txBody>
          <a:bodyPr/>
          <a:lstStyle/>
          <a:p>
            <a:r>
              <a:rPr lang="en-US" sz="1800" dirty="0"/>
              <a:t>High order polynomial data fitting can be unstable</a:t>
            </a:r>
          </a:p>
          <a:p>
            <a:pPr marL="292608" lvl="1" indent="0">
              <a:buNone/>
            </a:pPr>
            <a:endParaRPr lang="en-US" sz="1600" dirty="0"/>
          </a:p>
          <a:p>
            <a:r>
              <a:rPr lang="en-US" sz="1800" dirty="0"/>
              <a:t>Legendre polynomials</a:t>
            </a:r>
          </a:p>
          <a:p>
            <a:pPr lvl="1"/>
            <a:r>
              <a:rPr lang="en-US" sz="1600" dirty="0"/>
              <a:t>Orthogonal polynomial basis</a:t>
            </a:r>
          </a:p>
          <a:p>
            <a:pPr lvl="1"/>
            <a:r>
              <a:rPr lang="en-US" sz="1600" dirty="0"/>
              <a:t>Small perturbations in the data results in small coefficient updates</a:t>
            </a:r>
          </a:p>
          <a:p>
            <a:pPr lvl="1"/>
            <a:r>
              <a:rPr lang="en-US" sz="1600" dirty="0"/>
              <a:t>Partial fit possible with series truncation</a:t>
            </a:r>
          </a:p>
          <a:p>
            <a:endParaRPr lang="en-US" sz="1800" dirty="0"/>
          </a:p>
          <a:p>
            <a:r>
              <a:rPr lang="en-US" sz="1800" dirty="0"/>
              <a:t>In 1 dimension :</a:t>
            </a:r>
          </a:p>
          <a:p>
            <a:pPr lvl="1"/>
            <a:r>
              <a:rPr lang="en-US" sz="1600" dirty="0"/>
              <a:t>Legendre polynomials of order 0..N which form a 1D orthogonal basis on -1≤x≤1 in the N</a:t>
            </a:r>
            <a:r>
              <a:rPr lang="en-US" sz="1600" baseline="30000" dirty="0"/>
              <a:t>th</a:t>
            </a:r>
            <a:r>
              <a:rPr lang="en-US" sz="1600" dirty="0"/>
              <a:t> degree univariate polynomial space</a:t>
            </a:r>
          </a:p>
          <a:p>
            <a:pPr lvl="1"/>
            <a:r>
              <a:rPr lang="en-US" sz="1600" dirty="0"/>
              <a:t>Solve Legendre coefficient vector of length N+1</a:t>
            </a:r>
          </a:p>
          <a:p>
            <a:pPr lvl="1"/>
            <a:endParaRPr lang="en-US" sz="1600" dirty="0"/>
          </a:p>
          <a:p>
            <a:r>
              <a:rPr lang="en-US" sz="1800" dirty="0"/>
              <a:t>In higher dimensions:</a:t>
            </a:r>
          </a:p>
          <a:p>
            <a:pPr lvl="1"/>
            <a:r>
              <a:rPr lang="en-US" sz="1600" dirty="0"/>
              <a:t>To represent 2 or more dimensions, we consider the tensor product of 1D spaces as defined previously</a:t>
            </a:r>
          </a:p>
          <a:p>
            <a:pPr lvl="1"/>
            <a:r>
              <a:rPr lang="en-US" sz="1600" dirty="0"/>
              <a:t>Solve as in 1D case, except number of Legendre coefficients become (N</a:t>
            </a:r>
            <a:r>
              <a:rPr lang="en-US" sz="1600" baseline="-25000" dirty="0"/>
              <a:t>1</a:t>
            </a:r>
            <a:r>
              <a:rPr lang="en-US" sz="1600" dirty="0"/>
              <a:t>+1)*(N</a:t>
            </a:r>
            <a:r>
              <a:rPr lang="en-US" sz="1600" baseline="-25000" dirty="0"/>
              <a:t>2</a:t>
            </a:r>
            <a:r>
              <a:rPr lang="en-US" sz="1600" dirty="0"/>
              <a:t>+1)*..*(N</a:t>
            </a:r>
            <a:r>
              <a:rPr lang="en-US" sz="1600" baseline="-25000" dirty="0"/>
              <a:t>d</a:t>
            </a:r>
            <a:r>
              <a:rPr lang="en-US" sz="1600" dirty="0"/>
              <a:t>+1) in d dimensions</a:t>
            </a:r>
          </a:p>
          <a:p>
            <a:endParaRPr lang="en-US" sz="1800" dirty="0"/>
          </a:p>
        </p:txBody>
      </p:sp>
      <p:pic>
        <p:nvPicPr>
          <p:cNvPr id="1026" name="Picture 2" descr="Legendre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254578"/>
            <a:ext cx="2524125" cy="1526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7752"/>
          <a:stretch/>
        </p:blipFill>
        <p:spPr>
          <a:xfrm>
            <a:off x="9982200" y="1379758"/>
            <a:ext cx="1836391" cy="1219200"/>
          </a:xfrm>
          <a:prstGeom prst="rect">
            <a:avLst/>
          </a:prstGeom>
        </p:spPr>
      </p:pic>
      <p:sp>
        <p:nvSpPr>
          <p:cNvPr id="4" name="TextBox 3"/>
          <p:cNvSpPr txBox="1"/>
          <p:nvPr/>
        </p:nvSpPr>
        <p:spPr>
          <a:xfrm>
            <a:off x="6368935" y="6126314"/>
            <a:ext cx="5160387" cy="369332"/>
          </a:xfrm>
          <a:prstGeom prst="rect">
            <a:avLst/>
          </a:prstGeom>
          <a:noFill/>
        </p:spPr>
        <p:txBody>
          <a:bodyPr wrap="none" rtlCol="0">
            <a:spAutoFit/>
          </a:bodyPr>
          <a:lstStyle/>
          <a:p>
            <a:r>
              <a:rPr lang="en-US" dirty="0">
                <a:solidFill>
                  <a:srgbClr val="0070C0"/>
                </a:solidFill>
              </a:rPr>
              <a:t>Useful for generation of sparse quadratic models</a:t>
            </a:r>
          </a:p>
        </p:txBody>
      </p:sp>
    </p:spTree>
    <p:extLst>
      <p:ext uri="{BB962C8B-B14F-4D97-AF65-F5344CB8AC3E}">
        <p14:creationId xmlns:p14="http://schemas.microsoft.com/office/powerpoint/2010/main" val="3081895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Forms in Normal Variables</a:t>
            </a:r>
          </a:p>
        </p:txBody>
      </p:sp>
      <p:sp>
        <p:nvSpPr>
          <p:cNvPr id="3" name="Content Placeholder 2"/>
          <p:cNvSpPr>
            <a:spLocks noGrp="1"/>
          </p:cNvSpPr>
          <p:nvPr>
            <p:ph idx="1"/>
          </p:nvPr>
        </p:nvSpPr>
        <p:spPr/>
        <p:txBody>
          <a:bodyPr/>
          <a:lstStyle/>
          <a:p>
            <a:pPr marL="0" indent="0">
              <a:buNone/>
            </a:pPr>
            <a:endParaRPr lang="en-US" sz="2400" dirty="0"/>
          </a:p>
          <a:p>
            <a:r>
              <a:rPr lang="en-US" sz="2400" dirty="0"/>
              <a:t>A quadratic polynomial of a joint-normal random vector :</a:t>
            </a:r>
          </a:p>
          <a:p>
            <a:endParaRPr lang="en-US" sz="2400" dirty="0"/>
          </a:p>
          <a:p>
            <a:pPr marL="746125" lvl="1" indent="-457200">
              <a:buFont typeface="+mj-lt"/>
              <a:buAutoNum type="arabicPeriod"/>
            </a:pPr>
            <a:r>
              <a:rPr lang="en-US" sz="2000" dirty="0"/>
              <a:t>Can be expressed as a linear polynomial of independent chi-squared and normal random variables</a:t>
            </a:r>
          </a:p>
          <a:p>
            <a:pPr marL="746125" lvl="1" indent="-457200">
              <a:buFont typeface="+mj-lt"/>
              <a:buAutoNum type="arabicPeriod"/>
            </a:pPr>
            <a:endParaRPr lang="en-US" sz="2000" dirty="0"/>
          </a:p>
          <a:p>
            <a:pPr marL="746125" lvl="1" indent="-457200">
              <a:buFont typeface="+mj-lt"/>
              <a:buAutoNum type="arabicPeriod"/>
            </a:pPr>
            <a:r>
              <a:rPr lang="en-US" sz="2000" dirty="0"/>
              <a:t>Has moments and quantiles which can be calculated in closed form</a:t>
            </a:r>
          </a:p>
          <a:p>
            <a:endParaRPr lang="en-US" sz="2400" dirty="0"/>
          </a:p>
        </p:txBody>
      </p:sp>
      <p:sp>
        <p:nvSpPr>
          <p:cNvPr id="5" name="TextBox 4"/>
          <p:cNvSpPr txBox="1"/>
          <p:nvPr/>
        </p:nvSpPr>
        <p:spPr>
          <a:xfrm>
            <a:off x="457200" y="5791200"/>
            <a:ext cx="8727774" cy="276999"/>
          </a:xfrm>
          <a:prstGeom prst="rect">
            <a:avLst/>
          </a:prstGeom>
          <a:noFill/>
        </p:spPr>
        <p:txBody>
          <a:bodyPr wrap="none" rtlCol="0">
            <a:spAutoFit/>
          </a:bodyPr>
          <a:lstStyle/>
          <a:p>
            <a:r>
              <a:rPr lang="en-US" sz="1200" dirty="0"/>
              <a:t>Mathai, </a:t>
            </a:r>
            <a:r>
              <a:rPr lang="en-US" sz="1200" dirty="0" err="1"/>
              <a:t>Arakaparampil</a:t>
            </a:r>
            <a:r>
              <a:rPr lang="en-US" sz="1200" dirty="0"/>
              <a:t> M., and Serge B. Provost. </a:t>
            </a:r>
            <a:r>
              <a:rPr lang="en-US" sz="1200" i="1" dirty="0"/>
              <a:t>Quadratic forms in random variables: theory and applications</a:t>
            </a:r>
            <a:r>
              <a:rPr lang="en-US" sz="1200" dirty="0"/>
              <a:t>. Dekker, 1992.</a:t>
            </a:r>
          </a:p>
        </p:txBody>
      </p:sp>
    </p:spTree>
    <p:extLst>
      <p:ext uri="{BB962C8B-B14F-4D97-AF65-F5344CB8AC3E}">
        <p14:creationId xmlns:p14="http://schemas.microsoft.com/office/powerpoint/2010/main" val="146895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 Booth Function Definition</a:t>
            </a:r>
          </a:p>
        </p:txBody>
      </p:sp>
      <p:pic>
        <p:nvPicPr>
          <p:cNvPr id="6" name="Picture 5">
            <a:extLst>
              <a:ext uri="{FF2B5EF4-FFF2-40B4-BE49-F238E27FC236}">
                <a16:creationId xmlns:a16="http://schemas.microsoft.com/office/drawing/2014/main" id="{75A81306-2917-49A7-B793-CF04B99A854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620512" y="2159664"/>
            <a:ext cx="5124566" cy="2538671"/>
          </a:xfrm>
          <a:prstGeom prst="rect">
            <a:avLst/>
          </a:prstGeom>
        </p:spPr>
      </p:pic>
      <p:pic>
        <p:nvPicPr>
          <p:cNvPr id="54" name="Picture 53"/>
          <p:cNvPicPr>
            <a:picLocks noChangeAspect="1"/>
          </p:cNvPicPr>
          <p:nvPr/>
        </p:nvPicPr>
        <p:blipFill rotWithShape="1">
          <a:blip r:embed="rId4"/>
          <a:srcRect l="13158" t="6026" r="527" b="2643"/>
          <a:stretch/>
        </p:blipFill>
        <p:spPr>
          <a:xfrm>
            <a:off x="1219200" y="2290099"/>
            <a:ext cx="3934178" cy="2590800"/>
          </a:xfrm>
          <a:prstGeom prst="rect">
            <a:avLst/>
          </a:prstGeom>
        </p:spPr>
      </p:pic>
    </p:spTree>
    <p:extLst>
      <p:ext uri="{BB962C8B-B14F-4D97-AF65-F5344CB8AC3E}">
        <p14:creationId xmlns:p14="http://schemas.microsoft.com/office/powerpoint/2010/main" val="2514034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Sample Distribution / Moments</a:t>
            </a:r>
          </a:p>
        </p:txBody>
      </p:sp>
      <p:pic>
        <p:nvPicPr>
          <p:cNvPr id="19" name="Picture 1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699" y="1875374"/>
            <a:ext cx="3929901" cy="536381"/>
          </a:xfrm>
          <a:prstGeom prst="rect">
            <a:avLst/>
          </a:prstGeom>
        </p:spPr>
      </p:pic>
      <p:pic>
        <p:nvPicPr>
          <p:cNvPr id="16" name="Picture 15"/>
          <p:cNvPicPr>
            <a:picLocks noChangeAspect="1"/>
          </p:cNvPicPr>
          <p:nvPr/>
        </p:nvPicPr>
        <p:blipFill>
          <a:blip r:embed="rId7"/>
          <a:stretch>
            <a:fillRect/>
          </a:stretch>
        </p:blipFill>
        <p:spPr>
          <a:xfrm>
            <a:off x="533400" y="2560150"/>
            <a:ext cx="4891088" cy="3002450"/>
          </a:xfrm>
          <a:prstGeom prst="rect">
            <a:avLst/>
          </a:prstGeom>
        </p:spPr>
      </p:pic>
      <p:pic>
        <p:nvPicPr>
          <p:cNvPr id="25" name="Picture 2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172200" y="2234489"/>
            <a:ext cx="1580864" cy="651321"/>
          </a:xfrm>
          <a:prstGeom prst="rect">
            <a:avLst/>
          </a:prstGeom>
        </p:spPr>
      </p:pic>
      <p:pic>
        <p:nvPicPr>
          <p:cNvPr id="41" name="Picture 4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382000" y="2247459"/>
            <a:ext cx="3264297" cy="651321"/>
          </a:xfrm>
          <a:prstGeom prst="rect">
            <a:avLst/>
          </a:prstGeom>
        </p:spPr>
      </p:pic>
      <p:sp>
        <p:nvSpPr>
          <p:cNvPr id="32" name="TextBox 31"/>
          <p:cNvSpPr txBox="1"/>
          <p:nvPr/>
        </p:nvSpPr>
        <p:spPr>
          <a:xfrm>
            <a:off x="6324600" y="1740533"/>
            <a:ext cx="1659429" cy="369332"/>
          </a:xfrm>
          <a:prstGeom prst="rect">
            <a:avLst/>
          </a:prstGeom>
          <a:noFill/>
        </p:spPr>
        <p:txBody>
          <a:bodyPr wrap="none" rtlCol="0">
            <a:spAutoFit/>
          </a:bodyPr>
          <a:lstStyle/>
          <a:p>
            <a:r>
              <a:rPr lang="en-US" dirty="0"/>
              <a:t>Raw Moments</a:t>
            </a:r>
          </a:p>
        </p:txBody>
      </p:sp>
      <p:sp>
        <p:nvSpPr>
          <p:cNvPr id="33" name="TextBox 32"/>
          <p:cNvSpPr txBox="1"/>
          <p:nvPr/>
        </p:nvSpPr>
        <p:spPr>
          <a:xfrm>
            <a:off x="8625956" y="1737660"/>
            <a:ext cx="1941557" cy="369332"/>
          </a:xfrm>
          <a:prstGeom prst="rect">
            <a:avLst/>
          </a:prstGeom>
          <a:noFill/>
        </p:spPr>
        <p:txBody>
          <a:bodyPr wrap="none" rtlCol="0">
            <a:spAutoFit/>
          </a:bodyPr>
          <a:lstStyle/>
          <a:p>
            <a:r>
              <a:rPr lang="en-US" dirty="0"/>
              <a:t>Central Moments</a:t>
            </a:r>
          </a:p>
        </p:txBody>
      </p:sp>
      <p:pic>
        <p:nvPicPr>
          <p:cNvPr id="40" name="Picture 3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78906" y="3359913"/>
            <a:ext cx="3694100" cy="1833336"/>
          </a:xfrm>
          <a:prstGeom prst="rect">
            <a:avLst/>
          </a:prstGeom>
        </p:spPr>
      </p:pic>
      <p:sp>
        <p:nvSpPr>
          <p:cNvPr id="42" name="TextBox 41"/>
          <p:cNvSpPr txBox="1"/>
          <p:nvPr/>
        </p:nvSpPr>
        <p:spPr>
          <a:xfrm>
            <a:off x="6312493" y="5821156"/>
            <a:ext cx="5173276" cy="369332"/>
          </a:xfrm>
          <a:prstGeom prst="rect">
            <a:avLst/>
          </a:prstGeom>
          <a:noFill/>
        </p:spPr>
        <p:txBody>
          <a:bodyPr wrap="none" rtlCol="0">
            <a:spAutoFit/>
          </a:bodyPr>
          <a:lstStyle/>
          <a:p>
            <a:r>
              <a:rPr lang="en-US" dirty="0"/>
              <a:t>Also, quantiles readily calculable given sorted </a:t>
            </a:r>
            <a:r>
              <a:rPr lang="en-US" b="1" dirty="0"/>
              <a:t>y</a:t>
            </a:r>
          </a:p>
        </p:txBody>
      </p:sp>
    </p:spTree>
    <p:extLst>
      <p:ext uri="{BB962C8B-B14F-4D97-AF65-F5344CB8AC3E}">
        <p14:creationId xmlns:p14="http://schemas.microsoft.com/office/powerpoint/2010/main" val="370280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FF29-F11F-438D-808F-E14073F18158}"/>
              </a:ext>
            </a:extLst>
          </p:cNvPr>
          <p:cNvSpPr>
            <a:spLocks noGrp="1"/>
          </p:cNvSpPr>
          <p:nvPr>
            <p:ph type="title"/>
          </p:nvPr>
        </p:nvSpPr>
        <p:spPr>
          <a:xfrm>
            <a:off x="609600" y="457200"/>
            <a:ext cx="11049000" cy="1143000"/>
          </a:xfrm>
        </p:spPr>
        <p:txBody>
          <a:bodyPr>
            <a:normAutofit/>
          </a:bodyPr>
          <a:lstStyle/>
          <a:p>
            <a:r>
              <a:rPr lang="en-US" dirty="0"/>
              <a:t>Problem #3 : How to calculate mean, standard deviation, skewness, and kurtosis efficiently from quantile information?</a:t>
            </a:r>
          </a:p>
        </p:txBody>
      </p:sp>
      <p:pic>
        <p:nvPicPr>
          <p:cNvPr id="25" name="Picture 24">
            <a:extLst>
              <a:ext uri="{FF2B5EF4-FFF2-40B4-BE49-F238E27FC236}">
                <a16:creationId xmlns:a16="http://schemas.microsoft.com/office/drawing/2014/main" id="{28A0AEBE-5D90-4F02-952D-16451F6BD806}"/>
              </a:ext>
            </a:extLst>
          </p:cNvPr>
          <p:cNvPicPr/>
          <p:nvPr/>
        </p:nvPicPr>
        <p:blipFill>
          <a:blip r:embed="rId2"/>
          <a:stretch>
            <a:fillRect/>
          </a:stretch>
        </p:blipFill>
        <p:spPr>
          <a:xfrm>
            <a:off x="1828800" y="1828800"/>
            <a:ext cx="3225411" cy="4648200"/>
          </a:xfrm>
          <a:prstGeom prst="rect">
            <a:avLst/>
          </a:prstGeom>
        </p:spPr>
      </p:pic>
      <p:sp>
        <p:nvSpPr>
          <p:cNvPr id="26" name="Arrow: Right 25">
            <a:extLst>
              <a:ext uri="{FF2B5EF4-FFF2-40B4-BE49-F238E27FC236}">
                <a16:creationId xmlns:a16="http://schemas.microsoft.com/office/drawing/2014/main" id="{BA6CEA80-ED41-4177-BB6A-06B544A387BE}"/>
              </a:ext>
            </a:extLst>
          </p:cNvPr>
          <p:cNvSpPr/>
          <p:nvPr/>
        </p:nvSpPr>
        <p:spPr>
          <a:xfrm>
            <a:off x="5334000" y="3596309"/>
            <a:ext cx="1185241" cy="9753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E3838D2-4F97-4721-BBDE-B34E1943A440}"/>
              </a:ext>
            </a:extLst>
          </p:cNvPr>
          <p:cNvSpPr txBox="1"/>
          <p:nvPr/>
        </p:nvSpPr>
        <p:spPr>
          <a:xfrm>
            <a:off x="6973951" y="3200400"/>
            <a:ext cx="3151825" cy="1569660"/>
          </a:xfrm>
          <a:prstGeom prst="rect">
            <a:avLst/>
          </a:prstGeom>
          <a:noFill/>
        </p:spPr>
        <p:txBody>
          <a:bodyPr wrap="none" rtlCol="0">
            <a:spAutoFit/>
          </a:bodyPr>
          <a:lstStyle/>
          <a:p>
            <a:pPr marL="342900" indent="-342900">
              <a:buFont typeface="Arial" panose="020B0604020202020204" pitchFamily="34" charset="0"/>
              <a:buChar char="•"/>
            </a:pPr>
            <a:r>
              <a:rPr lang="en-US" sz="2400" dirty="0"/>
              <a:t>Mean</a:t>
            </a:r>
          </a:p>
          <a:p>
            <a:pPr marL="342900" indent="-342900">
              <a:buFont typeface="Arial" panose="020B0604020202020204" pitchFamily="34" charset="0"/>
              <a:buChar char="•"/>
            </a:pPr>
            <a:r>
              <a:rPr lang="en-US" sz="2400" dirty="0"/>
              <a:t>Standard Deviation</a:t>
            </a:r>
          </a:p>
          <a:p>
            <a:pPr marL="342900" indent="-342900">
              <a:buFont typeface="Arial" panose="020B0604020202020204" pitchFamily="34" charset="0"/>
              <a:buChar char="•"/>
            </a:pPr>
            <a:r>
              <a:rPr lang="en-US" sz="2400" dirty="0"/>
              <a:t>Skewness</a:t>
            </a:r>
          </a:p>
          <a:p>
            <a:pPr marL="342900" indent="-342900">
              <a:buFont typeface="Arial" panose="020B0604020202020204" pitchFamily="34" charset="0"/>
              <a:buChar char="•"/>
            </a:pPr>
            <a:r>
              <a:rPr lang="en-US" sz="2400" dirty="0"/>
              <a:t>Kurtosis</a:t>
            </a:r>
          </a:p>
        </p:txBody>
      </p:sp>
      <p:sp>
        <p:nvSpPr>
          <p:cNvPr id="28" name="TextBox 27">
            <a:extLst>
              <a:ext uri="{FF2B5EF4-FFF2-40B4-BE49-F238E27FC236}">
                <a16:creationId xmlns:a16="http://schemas.microsoft.com/office/drawing/2014/main" id="{CF568E7B-5395-498E-A870-877746C4718F}"/>
              </a:ext>
            </a:extLst>
          </p:cNvPr>
          <p:cNvSpPr txBox="1"/>
          <p:nvPr/>
        </p:nvSpPr>
        <p:spPr>
          <a:xfrm>
            <a:off x="10396330" y="3429000"/>
            <a:ext cx="648995" cy="830997"/>
          </a:xfrm>
          <a:prstGeom prst="rect">
            <a:avLst/>
          </a:prstGeom>
          <a:noFill/>
        </p:spPr>
        <p:txBody>
          <a:bodyPr wrap="square" rtlCol="0">
            <a:spAutoFit/>
          </a:bodyPr>
          <a:lstStyle/>
          <a:p>
            <a:r>
              <a:rPr lang="en-US" sz="4800" dirty="0">
                <a:solidFill>
                  <a:srgbClr val="7030A0"/>
                </a:solidFill>
              </a:rPr>
              <a:t>?</a:t>
            </a:r>
          </a:p>
        </p:txBody>
      </p:sp>
      <p:sp>
        <p:nvSpPr>
          <p:cNvPr id="3" name="TextBox 2">
            <a:extLst>
              <a:ext uri="{FF2B5EF4-FFF2-40B4-BE49-F238E27FC236}">
                <a16:creationId xmlns:a16="http://schemas.microsoft.com/office/drawing/2014/main" id="{90475735-D617-4CBC-8996-85A4C2CDD76B}"/>
              </a:ext>
            </a:extLst>
          </p:cNvPr>
          <p:cNvSpPr txBox="1"/>
          <p:nvPr/>
        </p:nvSpPr>
        <p:spPr>
          <a:xfrm>
            <a:off x="5777533" y="5410200"/>
            <a:ext cx="5851250" cy="707886"/>
          </a:xfrm>
          <a:prstGeom prst="rect">
            <a:avLst/>
          </a:prstGeom>
          <a:noFill/>
        </p:spPr>
        <p:txBody>
          <a:bodyPr wrap="square" rtlCol="0">
            <a:spAutoFit/>
          </a:bodyPr>
          <a:lstStyle/>
          <a:p>
            <a:pPr algn="l"/>
            <a:r>
              <a:rPr lang="en-US" sz="2000" dirty="0"/>
              <a:t>Can such information be extracted from quantile information alone (i.e. from a QQ plot) ?</a:t>
            </a:r>
          </a:p>
        </p:txBody>
      </p:sp>
    </p:spTree>
    <p:extLst>
      <p:ext uri="{BB962C8B-B14F-4D97-AF65-F5344CB8AC3E}">
        <p14:creationId xmlns:p14="http://schemas.microsoft.com/office/powerpoint/2010/main" val="1267431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775422"/>
          </a:xfrm>
        </p:spPr>
        <p:txBody>
          <a:bodyPr/>
          <a:lstStyle/>
          <a:p>
            <a:r>
              <a:rPr lang="en-US" sz="2800" dirty="0"/>
              <a:t>Example : Booth Function : Analytic Distribution</a:t>
            </a:r>
          </a:p>
        </p:txBody>
      </p:sp>
      <p:sp>
        <p:nvSpPr>
          <p:cNvPr id="3" name="TextBox 2"/>
          <p:cNvSpPr txBox="1"/>
          <p:nvPr/>
        </p:nvSpPr>
        <p:spPr>
          <a:xfrm>
            <a:off x="611221" y="1070107"/>
            <a:ext cx="5027579" cy="4031873"/>
          </a:xfrm>
          <a:prstGeom prst="rect">
            <a:avLst/>
          </a:prstGeom>
          <a:noFill/>
        </p:spPr>
        <p:txBody>
          <a:bodyPr wrap="square" rtlCol="0">
            <a:spAutoFit/>
          </a:bodyPr>
          <a:lstStyle/>
          <a:p>
            <a:r>
              <a:rPr lang="en-US" sz="1600" dirty="0"/>
              <a:t>We now perform a transformation of the quadratic system of joint-normal random vectors to a linear system of independent chi-squared and normal random variables</a:t>
            </a:r>
          </a:p>
          <a:p>
            <a:endParaRPr lang="en-US" sz="1600" dirty="0"/>
          </a:p>
          <a:p>
            <a:r>
              <a:rPr lang="en-US" sz="1600" dirty="0"/>
              <a:t>Recall</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Now define the rows of square matrix </a:t>
            </a:r>
            <a:r>
              <a:rPr lang="en-US" sz="1600" b="1" dirty="0"/>
              <a:t>U</a:t>
            </a:r>
            <a:r>
              <a:rPr lang="en-US" sz="1600" dirty="0"/>
              <a:t> comprised of the orthonormal eigenvectors of </a:t>
            </a:r>
            <a:r>
              <a:rPr lang="en-US" sz="1600" b="1" dirty="0"/>
              <a:t>C</a:t>
            </a:r>
            <a:r>
              <a:rPr lang="en-US" sz="1600" dirty="0"/>
              <a:t> as follows</a:t>
            </a:r>
          </a:p>
        </p:txBody>
      </p:sp>
      <p:pic>
        <p:nvPicPr>
          <p:cNvPr id="30" name="Picture 2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62000" y="5185806"/>
            <a:ext cx="1881905" cy="758858"/>
          </a:xfrm>
          <a:prstGeom prst="rect">
            <a:avLst/>
          </a:prstGeom>
        </p:spPr>
      </p:pic>
      <p:sp>
        <p:nvSpPr>
          <p:cNvPr id="14" name="TextBox 13"/>
          <p:cNvSpPr txBox="1"/>
          <p:nvPr/>
        </p:nvSpPr>
        <p:spPr>
          <a:xfrm>
            <a:off x="6404043" y="1066800"/>
            <a:ext cx="5559357" cy="4524315"/>
          </a:xfrm>
          <a:prstGeom prst="rect">
            <a:avLst/>
          </a:prstGeom>
          <a:noFill/>
        </p:spPr>
        <p:txBody>
          <a:bodyPr wrap="square" rtlCol="0">
            <a:spAutoFit/>
          </a:bodyPr>
          <a:lstStyle/>
          <a:p>
            <a:r>
              <a:rPr lang="en-US" sz="1600" dirty="0"/>
              <a:t>Completing the transformation, we have</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Now </a:t>
            </a:r>
            <a:r>
              <a:rPr lang="en-US" sz="1600" i="1" dirty="0"/>
              <a:t>y</a:t>
            </a:r>
            <a:r>
              <a:rPr lang="en-US" sz="1600" dirty="0"/>
              <a:t> can be expressed as a linear system of two independent chi-squared random variables</a:t>
            </a:r>
          </a:p>
        </p:txBody>
      </p:sp>
      <p:pic>
        <p:nvPicPr>
          <p:cNvPr id="10" name="Picture 9">
            <a:extLst>
              <a:ext uri="{FF2B5EF4-FFF2-40B4-BE49-F238E27FC236}">
                <a16:creationId xmlns:a16="http://schemas.microsoft.com/office/drawing/2014/main" id="{1A67800A-DB6B-417A-BDD2-B95A5B1AD07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29400" y="1553364"/>
            <a:ext cx="4819809" cy="3143618"/>
          </a:xfrm>
          <a:prstGeom prst="rect">
            <a:avLst/>
          </a:prstGeom>
        </p:spPr>
      </p:pic>
      <p:pic>
        <p:nvPicPr>
          <p:cNvPr id="33" name="Picture 3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154012" y="5699848"/>
            <a:ext cx="2828188" cy="700952"/>
          </a:xfrm>
          <a:prstGeom prst="rect">
            <a:avLst/>
          </a:prstGeom>
        </p:spPr>
      </p:pic>
      <p:pic>
        <p:nvPicPr>
          <p:cNvPr id="9" name="Picture 8">
            <a:extLst>
              <a:ext uri="{FF2B5EF4-FFF2-40B4-BE49-F238E27FC236}">
                <a16:creationId xmlns:a16="http://schemas.microsoft.com/office/drawing/2014/main" id="{9638736B-6AD9-4A35-A42A-0B5C1469606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82666" y="2743200"/>
            <a:ext cx="2596568" cy="1738669"/>
          </a:xfrm>
          <a:prstGeom prst="rect">
            <a:avLst/>
          </a:prstGeom>
        </p:spPr>
      </p:pic>
    </p:spTree>
    <p:extLst>
      <p:ext uri="{BB962C8B-B14F-4D97-AF65-F5344CB8AC3E}">
        <p14:creationId xmlns:p14="http://schemas.microsoft.com/office/powerpoint/2010/main" val="683357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Raw Moment Calculation</a:t>
            </a:r>
          </a:p>
        </p:txBody>
      </p:sp>
      <p:pic>
        <p:nvPicPr>
          <p:cNvPr id="26" name="Picture 2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581322" y="1256558"/>
            <a:ext cx="6117333" cy="2130667"/>
          </a:xfrm>
          <a:prstGeom prst="rect">
            <a:avLst/>
          </a:prstGeom>
        </p:spPr>
      </p:pic>
      <p:pic>
        <p:nvPicPr>
          <p:cNvPr id="23" name="Picture 2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048000" y="3840475"/>
            <a:ext cx="5243977" cy="1833336"/>
          </a:xfrm>
          <a:prstGeom prst="rect">
            <a:avLst/>
          </a:prstGeom>
        </p:spPr>
      </p:pic>
      <p:sp>
        <p:nvSpPr>
          <p:cNvPr id="14" name="Rectangle 13"/>
          <p:cNvSpPr/>
          <p:nvPr/>
        </p:nvSpPr>
        <p:spPr>
          <a:xfrm>
            <a:off x="619539" y="6000103"/>
            <a:ext cx="9144000" cy="253916"/>
          </a:xfrm>
          <a:prstGeom prst="rect">
            <a:avLst/>
          </a:prstGeom>
        </p:spPr>
        <p:txBody>
          <a:bodyPr wrap="square">
            <a:spAutoFit/>
          </a:bodyPr>
          <a:lstStyle/>
          <a:p>
            <a:r>
              <a:rPr lang="en-US" sz="1050" dirty="0">
                <a:solidFill>
                  <a:srgbClr val="222222"/>
                </a:solidFill>
                <a:latin typeface="Arial" panose="020B0604020202020204" pitchFamily="34" charset="0"/>
              </a:rPr>
              <a:t>Mathai, </a:t>
            </a:r>
            <a:r>
              <a:rPr lang="en-US" sz="1050" dirty="0" err="1">
                <a:solidFill>
                  <a:srgbClr val="222222"/>
                </a:solidFill>
                <a:latin typeface="Arial" panose="020B0604020202020204" pitchFamily="34" charset="0"/>
              </a:rPr>
              <a:t>Arakaparampil</a:t>
            </a:r>
            <a:r>
              <a:rPr lang="en-US" sz="1050" dirty="0">
                <a:solidFill>
                  <a:srgbClr val="222222"/>
                </a:solidFill>
                <a:latin typeface="Arial" panose="020B0604020202020204" pitchFamily="34" charset="0"/>
              </a:rPr>
              <a:t> M., and Serge B. Provost. </a:t>
            </a:r>
            <a:r>
              <a:rPr lang="en-US" sz="1050" i="1" dirty="0">
                <a:solidFill>
                  <a:srgbClr val="222222"/>
                </a:solidFill>
                <a:latin typeface="Arial" panose="020B0604020202020204" pitchFamily="34" charset="0"/>
              </a:rPr>
              <a:t>Quadratic Forms in Random Variables: Theory and Applications</a:t>
            </a:r>
            <a:r>
              <a:rPr lang="en-US" sz="1050" dirty="0">
                <a:solidFill>
                  <a:srgbClr val="222222"/>
                </a:solidFill>
                <a:latin typeface="Arial" panose="020B0604020202020204" pitchFamily="34" charset="0"/>
              </a:rPr>
              <a:t>. Dekker, 1992.</a:t>
            </a:r>
            <a:endParaRPr lang="en-US" sz="1050" dirty="0"/>
          </a:p>
        </p:txBody>
      </p:sp>
    </p:spTree>
    <p:extLst>
      <p:ext uri="{BB962C8B-B14F-4D97-AF65-F5344CB8AC3E}">
        <p14:creationId xmlns:p14="http://schemas.microsoft.com/office/powerpoint/2010/main" val="205773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Central Moment Calculation</a:t>
            </a:r>
          </a:p>
        </p:txBody>
      </p:sp>
      <p:pic>
        <p:nvPicPr>
          <p:cNvPr id="36" name="Picture 3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5086" y="1764139"/>
            <a:ext cx="4921332" cy="980001"/>
          </a:xfrm>
          <a:prstGeom prst="rect">
            <a:avLst/>
          </a:prstGeom>
        </p:spPr>
      </p:pic>
      <p:pic>
        <p:nvPicPr>
          <p:cNvPr id="26" name="Picture 2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781800" y="1716678"/>
            <a:ext cx="4329332" cy="1532002"/>
          </a:xfrm>
          <a:prstGeom prst="rect">
            <a:avLst/>
          </a:prstGeom>
        </p:spPr>
      </p:pic>
      <p:pic>
        <p:nvPicPr>
          <p:cNvPr id="35" name="Picture 3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300918" y="3931147"/>
            <a:ext cx="4990999" cy="1833336"/>
          </a:xfrm>
          <a:prstGeom prst="rect">
            <a:avLst/>
          </a:prstGeom>
        </p:spPr>
      </p:pic>
    </p:spTree>
    <p:extLst>
      <p:ext uri="{BB962C8B-B14F-4D97-AF65-F5344CB8AC3E}">
        <p14:creationId xmlns:p14="http://schemas.microsoft.com/office/powerpoint/2010/main" val="3026681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Quantiles (1/2)</a:t>
            </a:r>
          </a:p>
        </p:txBody>
      </p:sp>
      <p:pic>
        <p:nvPicPr>
          <p:cNvPr id="73" name="Picture 7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5596" y="1619582"/>
            <a:ext cx="10424001" cy="1061334"/>
          </a:xfrm>
          <a:prstGeom prst="rect">
            <a:avLst/>
          </a:prstGeom>
        </p:spPr>
      </p:pic>
      <p:sp>
        <p:nvSpPr>
          <p:cNvPr id="16" name="TextBox 15"/>
          <p:cNvSpPr txBox="1"/>
          <p:nvPr/>
        </p:nvSpPr>
        <p:spPr>
          <a:xfrm>
            <a:off x="304800" y="5791200"/>
            <a:ext cx="10309232" cy="577081"/>
          </a:xfrm>
          <a:prstGeom prst="rect">
            <a:avLst/>
          </a:prstGeom>
          <a:noFill/>
        </p:spPr>
        <p:txBody>
          <a:bodyPr wrap="none" rtlCol="0">
            <a:spAutoFit/>
          </a:bodyPr>
          <a:lstStyle/>
          <a:p>
            <a:r>
              <a:rPr lang="en-US" sz="1050" dirty="0"/>
              <a:t>Cornish, Edmund A., and Ronald A. Fisher. "Moments and </a:t>
            </a:r>
            <a:r>
              <a:rPr lang="en-US" sz="1050" dirty="0" err="1"/>
              <a:t>Cumulants</a:t>
            </a:r>
            <a:r>
              <a:rPr lang="en-US" sz="1050" dirty="0"/>
              <a:t> in the Specification of Distributions." </a:t>
            </a:r>
            <a:r>
              <a:rPr lang="en-US" sz="1050" i="1" dirty="0"/>
              <a:t>Revue de </a:t>
            </a:r>
            <a:r>
              <a:rPr lang="en-US" sz="1050" i="1" dirty="0" err="1"/>
              <a:t>l'Institut</a:t>
            </a:r>
            <a:r>
              <a:rPr lang="en-US" sz="1050" i="1" dirty="0"/>
              <a:t> international de </a:t>
            </a:r>
            <a:r>
              <a:rPr lang="en-US" sz="1050" i="1" dirty="0" err="1"/>
              <a:t>Statistique</a:t>
            </a:r>
            <a:r>
              <a:rPr lang="en-US" sz="1050" dirty="0"/>
              <a:t> (1938): 307-320.</a:t>
            </a:r>
          </a:p>
          <a:p>
            <a:r>
              <a:rPr lang="en-US" sz="1050" dirty="0" err="1"/>
              <a:t>Rouvinez</a:t>
            </a:r>
            <a:r>
              <a:rPr lang="en-US" sz="1050" dirty="0"/>
              <a:t>, Christophe (1997). Going Greek with value-at-risk, Risk, 10 (2), 57-65</a:t>
            </a:r>
          </a:p>
          <a:p>
            <a:endParaRPr lang="en-US" sz="1050" dirty="0"/>
          </a:p>
        </p:txBody>
      </p:sp>
      <p:pic>
        <p:nvPicPr>
          <p:cNvPr id="75" name="Picture 7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85596" y="3041668"/>
            <a:ext cx="6908001" cy="513334"/>
          </a:xfrm>
          <a:prstGeom prst="rect">
            <a:avLst/>
          </a:prstGeom>
        </p:spPr>
      </p:pic>
      <p:pic>
        <p:nvPicPr>
          <p:cNvPr id="50" name="Picture 4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897593" y="4056601"/>
            <a:ext cx="2000006" cy="1473335"/>
          </a:xfrm>
          <a:prstGeom prst="rect">
            <a:avLst/>
          </a:prstGeom>
        </p:spPr>
      </p:pic>
    </p:spTree>
    <p:extLst>
      <p:ext uri="{BB962C8B-B14F-4D97-AF65-F5344CB8AC3E}">
        <p14:creationId xmlns:p14="http://schemas.microsoft.com/office/powerpoint/2010/main" val="4035959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Quantiles (2/2)</a:t>
            </a:r>
          </a:p>
        </p:txBody>
      </p:sp>
      <p:pic>
        <p:nvPicPr>
          <p:cNvPr id="18" name="Picture 1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33336" y="1723608"/>
            <a:ext cx="5020001" cy="997335"/>
          </a:xfrm>
          <a:prstGeom prst="rect">
            <a:avLst/>
          </a:prstGeom>
        </p:spPr>
      </p:pic>
      <p:pic>
        <p:nvPicPr>
          <p:cNvPr id="19" name="Picture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14400" y="3640381"/>
            <a:ext cx="1392005" cy="1204001"/>
          </a:xfrm>
          <a:prstGeom prst="rect">
            <a:avLst/>
          </a:prstGeom>
        </p:spPr>
      </p:pic>
      <p:pic>
        <p:nvPicPr>
          <p:cNvPr id="3" name="Picture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705600" y="1905793"/>
            <a:ext cx="5158635" cy="3046414"/>
          </a:xfrm>
          <a:prstGeom prst="rect">
            <a:avLst/>
          </a:prstGeom>
        </p:spPr>
      </p:pic>
      <p:pic>
        <p:nvPicPr>
          <p:cNvPr id="21" name="Picture 2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045384" y="3232977"/>
            <a:ext cx="2569411" cy="1842480"/>
          </a:xfrm>
          <a:prstGeom prst="rect">
            <a:avLst/>
          </a:prstGeom>
        </p:spPr>
      </p:pic>
    </p:spTree>
    <p:extLst>
      <p:ext uri="{BB962C8B-B14F-4D97-AF65-F5344CB8AC3E}">
        <p14:creationId xmlns:p14="http://schemas.microsoft.com/office/powerpoint/2010/main" val="2847060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4CB-BC66-43BA-9D79-F7F7D7FBF58B}"/>
              </a:ext>
            </a:extLst>
          </p:cNvPr>
          <p:cNvSpPr>
            <a:spLocks noGrp="1"/>
          </p:cNvSpPr>
          <p:nvPr>
            <p:ph type="title"/>
          </p:nvPr>
        </p:nvSpPr>
        <p:spPr/>
        <p:txBody>
          <a:bodyPr>
            <a:normAutofit/>
          </a:bodyPr>
          <a:lstStyle/>
          <a:p>
            <a:r>
              <a:rPr lang="en-US" dirty="0"/>
              <a:t>Example : Univariate Linear</a:t>
            </a:r>
          </a:p>
        </p:txBody>
      </p:sp>
      <p:pic>
        <p:nvPicPr>
          <p:cNvPr id="4" name="Picture 3">
            <a:extLst>
              <a:ext uri="{FF2B5EF4-FFF2-40B4-BE49-F238E27FC236}">
                <a16:creationId xmlns:a16="http://schemas.microsoft.com/office/drawing/2014/main" id="{C3DFC423-F18A-4779-8DC9-1393091B2892}"/>
              </a:ext>
            </a:extLst>
          </p:cNvPr>
          <p:cNvPicPr>
            <a:picLocks noChangeAspect="1"/>
          </p:cNvPicPr>
          <p:nvPr/>
        </p:nvPicPr>
        <p:blipFill rotWithShape="1">
          <a:blip r:embed="rId2"/>
          <a:srcRect b="80052"/>
          <a:stretch/>
        </p:blipFill>
        <p:spPr>
          <a:xfrm>
            <a:off x="1514475" y="3093015"/>
            <a:ext cx="4581525" cy="1066800"/>
          </a:xfrm>
          <a:prstGeom prst="rect">
            <a:avLst/>
          </a:prstGeom>
        </p:spPr>
      </p:pic>
      <p:pic>
        <p:nvPicPr>
          <p:cNvPr id="5" name="Picture 4">
            <a:extLst>
              <a:ext uri="{FF2B5EF4-FFF2-40B4-BE49-F238E27FC236}">
                <a16:creationId xmlns:a16="http://schemas.microsoft.com/office/drawing/2014/main" id="{B7EEAD83-78D9-472F-A389-5D8675CE119C}"/>
              </a:ext>
            </a:extLst>
          </p:cNvPr>
          <p:cNvPicPr>
            <a:picLocks noChangeAspect="1"/>
          </p:cNvPicPr>
          <p:nvPr/>
        </p:nvPicPr>
        <p:blipFill rotWithShape="1">
          <a:blip r:embed="rId2"/>
          <a:srcRect t="38471"/>
          <a:stretch/>
        </p:blipFill>
        <p:spPr>
          <a:xfrm>
            <a:off x="6172200" y="1981200"/>
            <a:ext cx="4581525" cy="3290430"/>
          </a:xfrm>
          <a:prstGeom prst="rect">
            <a:avLst/>
          </a:prstGeom>
        </p:spPr>
      </p:pic>
    </p:spTree>
    <p:extLst>
      <p:ext uri="{BB962C8B-B14F-4D97-AF65-F5344CB8AC3E}">
        <p14:creationId xmlns:p14="http://schemas.microsoft.com/office/powerpoint/2010/main" val="2912839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4CB-BC66-43BA-9D79-F7F7D7FBF58B}"/>
              </a:ext>
            </a:extLst>
          </p:cNvPr>
          <p:cNvSpPr>
            <a:spLocks noGrp="1"/>
          </p:cNvSpPr>
          <p:nvPr>
            <p:ph type="title"/>
          </p:nvPr>
        </p:nvSpPr>
        <p:spPr/>
        <p:txBody>
          <a:bodyPr>
            <a:normAutofit fontScale="90000"/>
          </a:bodyPr>
          <a:lstStyle/>
          <a:p>
            <a:r>
              <a:rPr lang="en-US" dirty="0"/>
              <a:t>Quadratic </a:t>
            </a:r>
            <a:br>
              <a:rPr lang="en-US" dirty="0"/>
            </a:br>
            <a:br>
              <a:rPr lang="en-US" dirty="0"/>
            </a:br>
            <a:br>
              <a:rPr lang="en-US" dirty="0"/>
            </a:br>
            <a:br>
              <a:rPr lang="en-US" dirty="0"/>
            </a:br>
            <a:r>
              <a:rPr lang="en-US" dirty="0"/>
              <a:t>Example : Univariate Quadratic</a:t>
            </a:r>
          </a:p>
        </p:txBody>
      </p:sp>
      <p:pic>
        <p:nvPicPr>
          <p:cNvPr id="3" name="Picture 2">
            <a:extLst>
              <a:ext uri="{FF2B5EF4-FFF2-40B4-BE49-F238E27FC236}">
                <a16:creationId xmlns:a16="http://schemas.microsoft.com/office/drawing/2014/main" id="{B2B5E894-97D0-46D0-B418-47621738D54E}"/>
              </a:ext>
            </a:extLst>
          </p:cNvPr>
          <p:cNvPicPr>
            <a:picLocks noChangeAspect="1"/>
          </p:cNvPicPr>
          <p:nvPr/>
        </p:nvPicPr>
        <p:blipFill rotWithShape="1">
          <a:blip r:embed="rId2"/>
          <a:srcRect b="79360"/>
          <a:stretch/>
        </p:blipFill>
        <p:spPr>
          <a:xfrm>
            <a:off x="1066800" y="2781300"/>
            <a:ext cx="4916562" cy="1295400"/>
          </a:xfrm>
          <a:prstGeom prst="rect">
            <a:avLst/>
          </a:prstGeom>
        </p:spPr>
      </p:pic>
      <p:pic>
        <p:nvPicPr>
          <p:cNvPr id="5" name="Picture 4">
            <a:extLst>
              <a:ext uri="{FF2B5EF4-FFF2-40B4-BE49-F238E27FC236}">
                <a16:creationId xmlns:a16="http://schemas.microsoft.com/office/drawing/2014/main" id="{B79A45CF-6979-4CC4-AE6E-A5C2ED917321}"/>
              </a:ext>
            </a:extLst>
          </p:cNvPr>
          <p:cNvPicPr>
            <a:picLocks noChangeAspect="1"/>
          </p:cNvPicPr>
          <p:nvPr/>
        </p:nvPicPr>
        <p:blipFill rotWithShape="1">
          <a:blip r:embed="rId2"/>
          <a:srcRect t="45153"/>
          <a:stretch/>
        </p:blipFill>
        <p:spPr>
          <a:xfrm>
            <a:off x="6553200" y="1752600"/>
            <a:ext cx="4797860" cy="3359224"/>
          </a:xfrm>
          <a:prstGeom prst="rect">
            <a:avLst/>
          </a:prstGeom>
        </p:spPr>
      </p:pic>
    </p:spTree>
    <p:extLst>
      <p:ext uri="{BB962C8B-B14F-4D97-AF65-F5344CB8AC3E}">
        <p14:creationId xmlns:p14="http://schemas.microsoft.com/office/powerpoint/2010/main" val="2745857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4CB-BC66-43BA-9D79-F7F7D7FBF58B}"/>
              </a:ext>
            </a:extLst>
          </p:cNvPr>
          <p:cNvSpPr>
            <a:spLocks noGrp="1"/>
          </p:cNvSpPr>
          <p:nvPr>
            <p:ph type="title"/>
          </p:nvPr>
        </p:nvSpPr>
        <p:spPr/>
        <p:txBody>
          <a:bodyPr>
            <a:normAutofit/>
          </a:bodyPr>
          <a:lstStyle/>
          <a:p>
            <a:r>
              <a:rPr lang="en-US" dirty="0"/>
              <a:t>Example : Multivariate Exponential and Quadratic</a:t>
            </a:r>
          </a:p>
        </p:txBody>
      </p:sp>
      <p:pic>
        <p:nvPicPr>
          <p:cNvPr id="7" name="Picture 6">
            <a:extLst>
              <a:ext uri="{FF2B5EF4-FFF2-40B4-BE49-F238E27FC236}">
                <a16:creationId xmlns:a16="http://schemas.microsoft.com/office/drawing/2014/main" id="{B2B6886B-4828-43D8-891A-0C7517ED51BA}"/>
              </a:ext>
            </a:extLst>
          </p:cNvPr>
          <p:cNvPicPr>
            <a:picLocks noChangeAspect="1"/>
          </p:cNvPicPr>
          <p:nvPr/>
        </p:nvPicPr>
        <p:blipFill>
          <a:blip r:embed="rId2"/>
          <a:stretch>
            <a:fillRect/>
          </a:stretch>
        </p:blipFill>
        <p:spPr>
          <a:xfrm>
            <a:off x="990600" y="2971800"/>
            <a:ext cx="5529263" cy="1054276"/>
          </a:xfrm>
          <a:prstGeom prst="rect">
            <a:avLst/>
          </a:prstGeom>
        </p:spPr>
      </p:pic>
      <p:pic>
        <p:nvPicPr>
          <p:cNvPr id="8" name="Picture 7">
            <a:extLst>
              <a:ext uri="{FF2B5EF4-FFF2-40B4-BE49-F238E27FC236}">
                <a16:creationId xmlns:a16="http://schemas.microsoft.com/office/drawing/2014/main" id="{E9705517-D546-4E58-8E1D-94618DD11713}"/>
              </a:ext>
            </a:extLst>
          </p:cNvPr>
          <p:cNvPicPr>
            <a:picLocks noChangeAspect="1"/>
          </p:cNvPicPr>
          <p:nvPr/>
        </p:nvPicPr>
        <p:blipFill>
          <a:blip r:embed="rId3"/>
          <a:stretch>
            <a:fillRect/>
          </a:stretch>
        </p:blipFill>
        <p:spPr>
          <a:xfrm>
            <a:off x="6786563" y="1752600"/>
            <a:ext cx="5105400" cy="3933825"/>
          </a:xfrm>
          <a:prstGeom prst="rect">
            <a:avLst/>
          </a:prstGeom>
        </p:spPr>
      </p:pic>
    </p:spTree>
    <p:extLst>
      <p:ext uri="{BB962C8B-B14F-4D97-AF65-F5344CB8AC3E}">
        <p14:creationId xmlns:p14="http://schemas.microsoft.com/office/powerpoint/2010/main" val="3697317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Modeling and Characterization of Quadratic Forms</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414463"/>
            <a:ext cx="11506200" cy="4848225"/>
          </a:xfrm>
        </p:spPr>
        <p:txBody>
          <a:bodyPr/>
          <a:lstStyle/>
          <a:p>
            <a:r>
              <a:rPr lang="en-US" dirty="0"/>
              <a:t>Supporting material</a:t>
            </a:r>
          </a:p>
          <a:p>
            <a:pPr lvl="1"/>
            <a:r>
              <a:rPr lang="en-US" dirty="0"/>
              <a:t>Sparse quadratic modeling via Legendre polynomials</a:t>
            </a:r>
          </a:p>
          <a:p>
            <a:pPr lvl="1"/>
            <a:r>
              <a:rPr lang="en-US" dirty="0"/>
              <a:t>Linearization via eigenvector decomposition</a:t>
            </a:r>
          </a:p>
          <a:p>
            <a:pPr lvl="1"/>
            <a:r>
              <a:rPr lang="en-US" dirty="0"/>
              <a:t>Raw moments calculated via linearized quadratic model</a:t>
            </a:r>
          </a:p>
          <a:p>
            <a:pPr lvl="1"/>
            <a:r>
              <a:rPr lang="en-US" dirty="0"/>
              <a:t>Central moment computation from raw moments</a:t>
            </a:r>
          </a:p>
          <a:p>
            <a:pPr lvl="1"/>
            <a:r>
              <a:rPr lang="en-US" dirty="0"/>
              <a:t>Cumulant calculation from central moments</a:t>
            </a:r>
          </a:p>
          <a:p>
            <a:pPr lvl="1"/>
            <a:r>
              <a:rPr lang="en-US" dirty="0"/>
              <a:t>Quantile estimation via Cornish-Fisher expansion from cumulants</a:t>
            </a:r>
          </a:p>
          <a:p>
            <a:pPr lvl="1"/>
            <a:endParaRPr lang="en-US" dirty="0"/>
          </a:p>
          <a:p>
            <a:r>
              <a:rPr lang="en-US" dirty="0"/>
              <a:t>Primary contribution</a:t>
            </a:r>
          </a:p>
          <a:p>
            <a:pPr lvl="1"/>
            <a:r>
              <a:rPr lang="en-US" dirty="0"/>
              <a:t>Established well-defined flow which begins with data and ends with a quadratic model and its statistical properties including raw and central moments, cumulants, and quantiles</a:t>
            </a:r>
          </a:p>
        </p:txBody>
      </p:sp>
    </p:spTree>
    <p:extLst>
      <p:ext uri="{BB962C8B-B14F-4D97-AF65-F5344CB8AC3E}">
        <p14:creationId xmlns:p14="http://schemas.microsoft.com/office/powerpoint/2010/main" val="331855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942319" cy="1001323"/>
          </a:xfrm>
        </p:spPr>
        <p:txBody>
          <a:bodyPr>
            <a:normAutofit fontScale="90000"/>
          </a:bodyPr>
          <a:lstStyle/>
          <a:p>
            <a:r>
              <a:rPr lang="en-US" dirty="0"/>
              <a:t>Topic #3 : Moment Calculation from Quantile Information</a:t>
            </a:r>
          </a:p>
        </p:txBody>
      </p:sp>
    </p:spTree>
    <p:extLst>
      <p:ext uri="{BB962C8B-B14F-4D97-AF65-F5344CB8AC3E}">
        <p14:creationId xmlns:p14="http://schemas.microsoft.com/office/powerpoint/2010/main" val="35844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86DA-2C3A-456D-9DE3-2CD7EC24DA8E}"/>
              </a:ext>
            </a:extLst>
          </p:cNvPr>
          <p:cNvSpPr>
            <a:spLocks noGrp="1"/>
          </p:cNvSpPr>
          <p:nvPr>
            <p:ph type="title"/>
          </p:nvPr>
        </p:nvSpPr>
        <p:spPr/>
        <p:txBody>
          <a:bodyPr>
            <a:normAutofit/>
          </a:bodyPr>
          <a:lstStyle/>
          <a:p>
            <a:r>
              <a:rPr lang="en-US" sz="3600" dirty="0"/>
              <a:t>Outline</a:t>
            </a:r>
          </a:p>
        </p:txBody>
      </p:sp>
      <p:sp>
        <p:nvSpPr>
          <p:cNvPr id="3" name="Content Placeholder 2">
            <a:extLst>
              <a:ext uri="{FF2B5EF4-FFF2-40B4-BE49-F238E27FC236}">
                <a16:creationId xmlns:a16="http://schemas.microsoft.com/office/drawing/2014/main" id="{1DC6D13D-7F03-4DC4-B682-6FACCE19F7B4}"/>
              </a:ext>
            </a:extLst>
          </p:cNvPr>
          <p:cNvSpPr>
            <a:spLocks noGrp="1"/>
          </p:cNvSpPr>
          <p:nvPr>
            <p:ph idx="1"/>
          </p:nvPr>
        </p:nvSpPr>
        <p:spPr>
          <a:xfrm>
            <a:off x="609600" y="1905000"/>
            <a:ext cx="10972800" cy="4357688"/>
          </a:xfrm>
        </p:spPr>
        <p:txBody>
          <a:bodyPr/>
          <a:lstStyle/>
          <a:p>
            <a:r>
              <a:rPr lang="en-US" sz="2800" dirty="0"/>
              <a:t>Topic #1 : Alternative Monte Carlo Sampling Techniques</a:t>
            </a:r>
          </a:p>
          <a:p>
            <a:r>
              <a:rPr lang="en-US" sz="2800" dirty="0"/>
              <a:t>Topic #2 : Modeling and Characterization of Quadratic Forms</a:t>
            </a:r>
          </a:p>
          <a:p>
            <a:r>
              <a:rPr lang="en-US" sz="2800" dirty="0"/>
              <a:t>Topic #3 : Moment Calculation from Quantile Information</a:t>
            </a:r>
          </a:p>
          <a:p>
            <a:r>
              <a:rPr lang="en-US" sz="2800" dirty="0"/>
              <a:t>Circuit Applications</a:t>
            </a:r>
          </a:p>
          <a:p>
            <a:r>
              <a:rPr lang="en-US" sz="2800" dirty="0"/>
              <a:t>Conclusions</a:t>
            </a:r>
          </a:p>
        </p:txBody>
      </p:sp>
    </p:spTree>
    <p:extLst>
      <p:ext uri="{BB962C8B-B14F-4D97-AF65-F5344CB8AC3E}">
        <p14:creationId xmlns:p14="http://schemas.microsoft.com/office/powerpoint/2010/main" val="601690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 Calculation Given Sample Data</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01792" y="2348856"/>
            <a:ext cx="4269829" cy="2226768"/>
          </a:xfrm>
          <a:prstGeom prst="rect">
            <a:avLst/>
          </a:prstGeom>
          <a:solidFill>
            <a:schemeClr val="bg1"/>
          </a:solidFill>
        </p:spPr>
      </p:pic>
      <p:pic>
        <p:nvPicPr>
          <p:cNvPr id="1026" name="Picture 2" descr="Image result for skew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181" y="3229865"/>
            <a:ext cx="2992408"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rtosis P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689" y="4575624"/>
            <a:ext cx="2787391" cy="17393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ean distribution"/>
          <p:cNvPicPr>
            <a:picLocks noChangeAspect="1" noChangeArrowheads="1"/>
          </p:cNvPicPr>
          <p:nvPr/>
        </p:nvPicPr>
        <p:blipFill rotWithShape="1">
          <a:blip r:embed="rId6">
            <a:extLst>
              <a:ext uri="{28A0092B-C50C-407E-A947-70E740481C1C}">
                <a14:useLocalDpi xmlns:a14="http://schemas.microsoft.com/office/drawing/2010/main" val="0"/>
              </a:ext>
            </a:extLst>
          </a:blip>
          <a:srcRect l="8469" t="3667" r="19877" b="13000"/>
          <a:stretch/>
        </p:blipFill>
        <p:spPr bwMode="auto">
          <a:xfrm>
            <a:off x="8229600" y="1025664"/>
            <a:ext cx="2886973" cy="19050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524001" y="5324558"/>
            <a:ext cx="5943599" cy="646331"/>
          </a:xfrm>
          <a:prstGeom prst="rect">
            <a:avLst/>
          </a:prstGeom>
          <a:noFill/>
        </p:spPr>
        <p:txBody>
          <a:bodyPr wrap="square" rtlCol="0">
            <a:spAutoFit/>
          </a:bodyPr>
          <a:lstStyle/>
          <a:p>
            <a:r>
              <a:rPr lang="en-US" dirty="0"/>
              <a:t>The above equations can be used when raw data is available and sample size is not too large.</a:t>
            </a:r>
          </a:p>
        </p:txBody>
      </p:sp>
    </p:spTree>
    <p:extLst>
      <p:ext uri="{BB962C8B-B14F-4D97-AF65-F5344CB8AC3E}">
        <p14:creationId xmlns:p14="http://schemas.microsoft.com/office/powerpoint/2010/main" val="1309237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stretch>
            <a:fillRect/>
          </a:stretch>
        </p:blipFill>
        <p:spPr>
          <a:xfrm>
            <a:off x="1371600" y="1143000"/>
            <a:ext cx="4191000" cy="5486400"/>
          </a:xfrm>
          <a:prstGeom prst="rect">
            <a:avLst/>
          </a:prstGeom>
        </p:spPr>
      </p:pic>
      <p:sp>
        <p:nvSpPr>
          <p:cNvPr id="2" name="Title 1"/>
          <p:cNvSpPr>
            <a:spLocks noGrp="1"/>
          </p:cNvSpPr>
          <p:nvPr>
            <p:ph type="title"/>
          </p:nvPr>
        </p:nvSpPr>
        <p:spPr>
          <a:xfrm>
            <a:off x="609600" y="68574"/>
            <a:ext cx="11581896" cy="988278"/>
          </a:xfrm>
        </p:spPr>
        <p:txBody>
          <a:bodyPr>
            <a:normAutofit/>
          </a:bodyPr>
          <a:lstStyle/>
          <a:p>
            <a:r>
              <a:rPr lang="en-US" dirty="0"/>
              <a:t>Moment Calculation Given Quantile Information</a:t>
            </a:r>
            <a:endParaRPr lang="en-US" sz="2700" dirty="0"/>
          </a:p>
        </p:txBody>
      </p:sp>
      <p:sp>
        <p:nvSpPr>
          <p:cNvPr id="5" name="Arrow: Right 4"/>
          <p:cNvSpPr/>
          <p:nvPr/>
        </p:nvSpPr>
        <p:spPr>
          <a:xfrm>
            <a:off x="5807927" y="3429000"/>
            <a:ext cx="1185241" cy="54896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95900" y="2834670"/>
            <a:ext cx="3151825" cy="1569660"/>
          </a:xfrm>
          <a:prstGeom prst="rect">
            <a:avLst/>
          </a:prstGeom>
          <a:noFill/>
        </p:spPr>
        <p:txBody>
          <a:bodyPr wrap="none" rtlCol="0">
            <a:spAutoFit/>
          </a:bodyPr>
          <a:lstStyle/>
          <a:p>
            <a:pPr marL="342900" indent="-342900">
              <a:buFont typeface="Arial" panose="020B0604020202020204" pitchFamily="34" charset="0"/>
              <a:buChar char="•"/>
            </a:pPr>
            <a:r>
              <a:rPr lang="en-US" sz="2400" dirty="0"/>
              <a:t>Mean</a:t>
            </a:r>
          </a:p>
          <a:p>
            <a:pPr marL="342900" indent="-342900">
              <a:buFont typeface="Arial" panose="020B0604020202020204" pitchFamily="34" charset="0"/>
              <a:buChar char="•"/>
            </a:pPr>
            <a:r>
              <a:rPr lang="en-US" sz="2400" dirty="0"/>
              <a:t>Standard Deviation</a:t>
            </a:r>
          </a:p>
          <a:p>
            <a:pPr marL="342900" indent="-342900">
              <a:buFont typeface="Arial" panose="020B0604020202020204" pitchFamily="34" charset="0"/>
              <a:buChar char="•"/>
            </a:pPr>
            <a:r>
              <a:rPr lang="en-US" sz="2400" dirty="0"/>
              <a:t>Skewness</a:t>
            </a:r>
          </a:p>
          <a:p>
            <a:pPr marL="342900" indent="-342900">
              <a:buFont typeface="Arial" panose="020B0604020202020204" pitchFamily="34" charset="0"/>
              <a:buChar char="•"/>
            </a:pPr>
            <a:r>
              <a:rPr lang="en-US" sz="2400" dirty="0"/>
              <a:t>Kurtosis</a:t>
            </a:r>
          </a:p>
        </p:txBody>
      </p:sp>
      <p:sp>
        <p:nvSpPr>
          <p:cNvPr id="8" name="TextBox 7"/>
          <p:cNvSpPr txBox="1"/>
          <p:nvPr/>
        </p:nvSpPr>
        <p:spPr>
          <a:xfrm>
            <a:off x="10514226" y="3314941"/>
            <a:ext cx="648995" cy="830997"/>
          </a:xfrm>
          <a:prstGeom prst="rect">
            <a:avLst/>
          </a:prstGeom>
          <a:noFill/>
        </p:spPr>
        <p:txBody>
          <a:bodyPr wrap="square" rtlCol="0">
            <a:spAutoFit/>
          </a:bodyPr>
          <a:lstStyle/>
          <a:p>
            <a:r>
              <a:rPr lang="en-US" sz="4800" dirty="0">
                <a:solidFill>
                  <a:srgbClr val="7030A0"/>
                </a:solidFill>
              </a:rPr>
              <a:t>?</a:t>
            </a:r>
          </a:p>
        </p:txBody>
      </p:sp>
      <p:sp>
        <p:nvSpPr>
          <p:cNvPr id="3" name="TextBox 2">
            <a:extLst>
              <a:ext uri="{FF2B5EF4-FFF2-40B4-BE49-F238E27FC236}">
                <a16:creationId xmlns:a16="http://schemas.microsoft.com/office/drawing/2014/main" id="{F4A79292-2481-45AE-8915-95AD0CB1EECE}"/>
              </a:ext>
            </a:extLst>
          </p:cNvPr>
          <p:cNvSpPr txBox="1"/>
          <p:nvPr/>
        </p:nvSpPr>
        <p:spPr>
          <a:xfrm>
            <a:off x="6022848" y="1383011"/>
            <a:ext cx="5790364" cy="1015663"/>
          </a:xfrm>
          <a:prstGeom prst="rect">
            <a:avLst/>
          </a:prstGeom>
          <a:noFill/>
        </p:spPr>
        <p:txBody>
          <a:bodyPr wrap="square" rtlCol="0">
            <a:spAutoFit/>
          </a:bodyPr>
          <a:lstStyle/>
          <a:p>
            <a:pPr algn="l"/>
            <a:r>
              <a:rPr lang="en-US" sz="2000" dirty="0"/>
              <a:t>When the QQ plot is available (i.e. the empirical cumulative distribution function), but the data is not available can moments be calculated?</a:t>
            </a:r>
          </a:p>
        </p:txBody>
      </p:sp>
    </p:spTree>
    <p:extLst>
      <p:ext uri="{BB962C8B-B14F-4D97-AF65-F5344CB8AC3E}">
        <p14:creationId xmlns:p14="http://schemas.microsoft.com/office/powerpoint/2010/main" val="978402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stretch>
            <a:fillRect/>
          </a:stretch>
        </p:blipFill>
        <p:spPr>
          <a:xfrm>
            <a:off x="6315456" y="1056852"/>
            <a:ext cx="4191000" cy="5486400"/>
          </a:xfrm>
          <a:prstGeom prst="rect">
            <a:avLst/>
          </a:prstGeom>
        </p:spPr>
      </p:pic>
      <p:sp>
        <p:nvSpPr>
          <p:cNvPr id="2" name="Title 1"/>
          <p:cNvSpPr>
            <a:spLocks noGrp="1"/>
          </p:cNvSpPr>
          <p:nvPr>
            <p:ph type="title"/>
          </p:nvPr>
        </p:nvSpPr>
        <p:spPr>
          <a:xfrm>
            <a:off x="609600" y="68574"/>
            <a:ext cx="11581896" cy="988278"/>
          </a:xfrm>
        </p:spPr>
        <p:txBody>
          <a:bodyPr>
            <a:normAutofit/>
          </a:bodyPr>
          <a:lstStyle/>
          <a:p>
            <a:r>
              <a:rPr lang="en-US" dirty="0"/>
              <a:t>Piecewise Normal Assumption</a:t>
            </a:r>
            <a:endParaRPr lang="en-US" sz="2700" dirty="0"/>
          </a:p>
        </p:txBody>
      </p:sp>
      <p:sp>
        <p:nvSpPr>
          <p:cNvPr id="12" name="TextBox 11"/>
          <p:cNvSpPr txBox="1"/>
          <p:nvPr/>
        </p:nvSpPr>
        <p:spPr>
          <a:xfrm>
            <a:off x="471666" y="1563624"/>
            <a:ext cx="5477772" cy="4247317"/>
          </a:xfrm>
          <a:prstGeom prst="rect">
            <a:avLst/>
          </a:prstGeom>
          <a:noFill/>
          <a:ln w="25400">
            <a:noFill/>
          </a:ln>
        </p:spPr>
        <p:txBody>
          <a:bodyPr wrap="square" rtlCol="0">
            <a:spAutoFit/>
          </a:bodyPr>
          <a:lstStyle/>
          <a:p>
            <a:pPr marL="285750" indent="-285750">
              <a:buFont typeface="Arial" panose="020B0604020202020204" pitchFamily="34" charset="0"/>
              <a:buChar char="•"/>
            </a:pPr>
            <a:r>
              <a:rPr lang="en-US" dirty="0"/>
              <a:t>A subset of the discrete points which make up the QQ plot can be connected by straight line segments</a:t>
            </a:r>
          </a:p>
          <a:p>
            <a:pPr marL="742950" lvl="1" indent="-285750">
              <a:buFont typeface="Arial" panose="020B0604020202020204" pitchFamily="34" charset="0"/>
              <a:buChar char="•"/>
            </a:pPr>
            <a:r>
              <a:rPr lang="en-US" dirty="0"/>
              <a:t>For illustrative purposes, four points are chosen and connected in the plot to the right </a:t>
            </a:r>
          </a:p>
          <a:p>
            <a:pPr marL="742950" lvl="1" indent="-285750">
              <a:buFont typeface="Arial" panose="020B0604020202020204" pitchFamily="34" charset="0"/>
              <a:buChar char="•"/>
            </a:pPr>
            <a:r>
              <a:rPr lang="en-US" dirty="0"/>
              <a:t>In practice, all points can be connected in the same way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"piecewise linear" QQ plot translates to a "piecewise normal" plot in the probability 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piecewise normal assumption provides a well-defined value for the CDF along the continuous interval between the minimum and maximum sample values</a:t>
            </a:r>
          </a:p>
        </p:txBody>
      </p:sp>
      <p:sp>
        <p:nvSpPr>
          <p:cNvPr id="3" name="Oval 2">
            <a:extLst>
              <a:ext uri="{FF2B5EF4-FFF2-40B4-BE49-F238E27FC236}">
                <a16:creationId xmlns:a16="http://schemas.microsoft.com/office/drawing/2014/main" id="{2F052239-7F29-4019-BFC2-26BDAB71B5BE}"/>
              </a:ext>
            </a:extLst>
          </p:cNvPr>
          <p:cNvSpPr/>
          <p:nvPr/>
        </p:nvSpPr>
        <p:spPr>
          <a:xfrm>
            <a:off x="6793992" y="5647140"/>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6" name="Oval 5">
            <a:extLst>
              <a:ext uri="{FF2B5EF4-FFF2-40B4-BE49-F238E27FC236}">
                <a16:creationId xmlns:a16="http://schemas.microsoft.com/office/drawing/2014/main" id="{9BF2038B-6D3A-410A-A4AB-80B9C746329C}"/>
              </a:ext>
            </a:extLst>
          </p:cNvPr>
          <p:cNvSpPr/>
          <p:nvPr/>
        </p:nvSpPr>
        <p:spPr>
          <a:xfrm>
            <a:off x="7460090" y="4174655"/>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7" name="Oval 6">
            <a:extLst>
              <a:ext uri="{FF2B5EF4-FFF2-40B4-BE49-F238E27FC236}">
                <a16:creationId xmlns:a16="http://schemas.microsoft.com/office/drawing/2014/main" id="{3653871C-3CD6-4AB7-9723-886C2402CB42}"/>
              </a:ext>
            </a:extLst>
          </p:cNvPr>
          <p:cNvSpPr/>
          <p:nvPr/>
        </p:nvSpPr>
        <p:spPr>
          <a:xfrm>
            <a:off x="9869915" y="1696932"/>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8" name="Oval 7">
            <a:extLst>
              <a:ext uri="{FF2B5EF4-FFF2-40B4-BE49-F238E27FC236}">
                <a16:creationId xmlns:a16="http://schemas.microsoft.com/office/drawing/2014/main" id="{1FCB4D5D-53EC-4552-879D-58D749FAC2F1}"/>
              </a:ext>
            </a:extLst>
          </p:cNvPr>
          <p:cNvSpPr/>
          <p:nvPr/>
        </p:nvSpPr>
        <p:spPr>
          <a:xfrm>
            <a:off x="8513064" y="2804300"/>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cxnSp>
        <p:nvCxnSpPr>
          <p:cNvPr id="5" name="Straight Connector 4">
            <a:extLst>
              <a:ext uri="{FF2B5EF4-FFF2-40B4-BE49-F238E27FC236}">
                <a16:creationId xmlns:a16="http://schemas.microsoft.com/office/drawing/2014/main" id="{F36C41B7-62C8-472E-A1FE-E501AFA45B31}"/>
              </a:ext>
            </a:extLst>
          </p:cNvPr>
          <p:cNvCxnSpPr>
            <a:cxnSpLocks/>
            <a:stCxn id="3" idx="7"/>
            <a:endCxn id="6" idx="3"/>
          </p:cNvCxnSpPr>
          <p:nvPr/>
        </p:nvCxnSpPr>
        <p:spPr>
          <a:xfrm flipV="1">
            <a:off x="6859033" y="4239696"/>
            <a:ext cx="612216" cy="14186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D9FCDE-FAEE-4286-A4DA-EA131F9161A6}"/>
              </a:ext>
            </a:extLst>
          </p:cNvPr>
          <p:cNvCxnSpPr>
            <a:cxnSpLocks/>
            <a:stCxn id="6" idx="7"/>
            <a:endCxn id="8" idx="3"/>
          </p:cNvCxnSpPr>
          <p:nvPr/>
        </p:nvCxnSpPr>
        <p:spPr>
          <a:xfrm flipV="1">
            <a:off x="7525131" y="2869341"/>
            <a:ext cx="999092" cy="131647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B4CC2C-4450-4CDF-AD00-7C0D66B2DDA9}"/>
              </a:ext>
            </a:extLst>
          </p:cNvPr>
          <p:cNvCxnSpPr>
            <a:cxnSpLocks/>
            <a:stCxn id="8" idx="7"/>
            <a:endCxn id="7" idx="3"/>
          </p:cNvCxnSpPr>
          <p:nvPr/>
        </p:nvCxnSpPr>
        <p:spPr>
          <a:xfrm flipV="1">
            <a:off x="8578105" y="1761973"/>
            <a:ext cx="1302969" cy="105348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35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71613"/>
          </a:xfrm>
        </p:spPr>
        <p:txBody>
          <a:bodyPr/>
          <a:lstStyle/>
          <a:p>
            <a:r>
              <a:rPr lang="en-US" dirty="0"/>
              <a:t>Moment Calculation via Analytic Integration of CDF</a:t>
            </a: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47800" y="1211574"/>
            <a:ext cx="5866836" cy="1336439"/>
          </a:xfrm>
          <a:prstGeom prst="rect">
            <a:avLst/>
          </a:prstGeom>
        </p:spPr>
      </p:pic>
      <p:pic>
        <p:nvPicPr>
          <p:cNvPr id="3" name="Picture 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990600" y="2819400"/>
            <a:ext cx="10413424" cy="1891276"/>
          </a:xfrm>
          <a:prstGeom prst="rect">
            <a:avLst/>
          </a:prstGeom>
        </p:spPr>
      </p:pic>
      <p:sp>
        <p:nvSpPr>
          <p:cNvPr id="9" name="TextBox 8"/>
          <p:cNvSpPr txBox="1"/>
          <p:nvPr/>
        </p:nvSpPr>
        <p:spPr>
          <a:xfrm>
            <a:off x="2438400" y="5521373"/>
            <a:ext cx="9753601" cy="830997"/>
          </a:xfrm>
          <a:prstGeom prst="rect">
            <a:avLst/>
          </a:prstGeom>
          <a:noFill/>
        </p:spPr>
        <p:txBody>
          <a:bodyPr wrap="square" rtlCol="0">
            <a:spAutoFit/>
          </a:bodyPr>
          <a:lstStyle/>
          <a:p>
            <a:r>
              <a:rPr lang="en-US" sz="1600" dirty="0">
                <a:solidFill>
                  <a:srgbClr val="0070C0"/>
                </a:solidFill>
              </a:rPr>
              <a:t>Given a finite dataset, subtracting minimum sample from all samples yields strictly non-negative samples</a:t>
            </a:r>
          </a:p>
          <a:p>
            <a:r>
              <a:rPr lang="en-US" sz="1600" dirty="0">
                <a:solidFill>
                  <a:srgbClr val="0070C0"/>
                </a:solidFill>
              </a:rPr>
              <a:t>Mean must be adjusted, but then only need utilize first case above</a:t>
            </a:r>
          </a:p>
          <a:p>
            <a:r>
              <a:rPr lang="en-US" sz="1600" dirty="0">
                <a:solidFill>
                  <a:srgbClr val="0070C0"/>
                </a:solidFill>
              </a:rPr>
              <a:t>Following slides provide a simplified expression, first we need piecewise normal assumption</a:t>
            </a:r>
          </a:p>
        </p:txBody>
      </p:sp>
    </p:spTree>
    <p:extLst>
      <p:ext uri="{BB962C8B-B14F-4D97-AF65-F5344CB8AC3E}">
        <p14:creationId xmlns:p14="http://schemas.microsoft.com/office/powerpoint/2010/main" val="135732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988278"/>
          </a:xfrm>
        </p:spPr>
        <p:txBody>
          <a:bodyPr>
            <a:normAutofit fontScale="90000"/>
          </a:bodyPr>
          <a:lstStyle/>
          <a:p>
            <a:r>
              <a:rPr lang="en-US" dirty="0"/>
              <a:t>Moment Calculation :</a:t>
            </a:r>
            <a:br>
              <a:rPr lang="en-US" dirty="0"/>
            </a:br>
            <a:r>
              <a:rPr lang="en-US" sz="2700" dirty="0"/>
              <a:t>From the general form to the non-negative sample case</a:t>
            </a:r>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1981200"/>
            <a:ext cx="6328812" cy="3429000"/>
          </a:xfrm>
          <a:prstGeom prst="rect">
            <a:avLst/>
          </a:prstGeom>
          <a:solidFill>
            <a:schemeClr val="bg1"/>
          </a:solidFill>
        </p:spPr>
      </p:pic>
    </p:spTree>
    <p:extLst>
      <p:ext uri="{BB962C8B-B14F-4D97-AF65-F5344CB8AC3E}">
        <p14:creationId xmlns:p14="http://schemas.microsoft.com/office/powerpoint/2010/main" val="2422115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988278"/>
          </a:xfrm>
        </p:spPr>
        <p:txBody>
          <a:bodyPr>
            <a:normAutofit fontScale="90000"/>
          </a:bodyPr>
          <a:lstStyle/>
          <a:p>
            <a:r>
              <a:rPr lang="en-US" dirty="0"/>
              <a:t>Moment Calculation :</a:t>
            </a:r>
            <a:br>
              <a:rPr lang="en-US" dirty="0"/>
            </a:br>
            <a:r>
              <a:rPr lang="en-US" sz="2700" dirty="0"/>
              <a:t>Raw Moments  +  Mean, Standard Deviation, Skewness, and Kurtosis</a:t>
            </a:r>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219201" y="1371600"/>
            <a:ext cx="10075931" cy="5078141"/>
          </a:xfrm>
          <a:prstGeom prst="rect">
            <a:avLst/>
          </a:prstGeom>
          <a:solidFill>
            <a:schemeClr val="bg1"/>
          </a:solidFill>
        </p:spPr>
      </p:pic>
    </p:spTree>
    <p:extLst>
      <p:ext uri="{BB962C8B-B14F-4D97-AF65-F5344CB8AC3E}">
        <p14:creationId xmlns:p14="http://schemas.microsoft.com/office/powerpoint/2010/main" val="2182661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 Standard Normal / Log Normal</a:t>
            </a:r>
          </a:p>
        </p:txBody>
      </p:sp>
      <p:pic>
        <p:nvPicPr>
          <p:cNvPr id="5" name="Picture 4"/>
          <p:cNvPicPr>
            <a:picLocks noChangeAspect="1"/>
          </p:cNvPicPr>
          <p:nvPr/>
        </p:nvPicPr>
        <p:blipFill>
          <a:blip r:embed="rId2"/>
          <a:stretch>
            <a:fillRect/>
          </a:stretch>
        </p:blipFill>
        <p:spPr>
          <a:xfrm>
            <a:off x="228600" y="1752600"/>
            <a:ext cx="3310000" cy="3886200"/>
          </a:xfrm>
          <a:prstGeom prst="rect">
            <a:avLst/>
          </a:prstGeom>
        </p:spPr>
      </p:pic>
      <p:pic>
        <p:nvPicPr>
          <p:cNvPr id="7" name="Picture 6"/>
          <p:cNvPicPr>
            <a:picLocks noChangeAspect="1"/>
          </p:cNvPicPr>
          <p:nvPr/>
        </p:nvPicPr>
        <p:blipFill>
          <a:blip r:embed="rId3"/>
          <a:stretch>
            <a:fillRect/>
          </a:stretch>
        </p:blipFill>
        <p:spPr>
          <a:xfrm>
            <a:off x="8458200" y="1752600"/>
            <a:ext cx="3489454" cy="40386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866521806"/>
              </p:ext>
            </p:extLst>
          </p:nvPr>
        </p:nvGraphicFramePr>
        <p:xfrm>
          <a:off x="3771657" y="2590800"/>
          <a:ext cx="4305543" cy="2282190"/>
        </p:xfrm>
        <a:graphic>
          <a:graphicData uri="http://schemas.openxmlformats.org/drawingml/2006/table">
            <a:tbl>
              <a:tblPr/>
              <a:tblGrid>
                <a:gridCol w="1097280">
                  <a:extLst>
                    <a:ext uri="{9D8B030D-6E8A-4147-A177-3AD203B41FA5}">
                      <a16:colId xmlns:a16="http://schemas.microsoft.com/office/drawing/2014/main" val="574228000"/>
                    </a:ext>
                  </a:extLst>
                </a:gridCol>
                <a:gridCol w="640080">
                  <a:extLst>
                    <a:ext uri="{9D8B030D-6E8A-4147-A177-3AD203B41FA5}">
                      <a16:colId xmlns:a16="http://schemas.microsoft.com/office/drawing/2014/main" val="739633717"/>
                    </a:ext>
                  </a:extLst>
                </a:gridCol>
                <a:gridCol w="865573">
                  <a:extLst>
                    <a:ext uri="{9D8B030D-6E8A-4147-A177-3AD203B41FA5}">
                      <a16:colId xmlns:a16="http://schemas.microsoft.com/office/drawing/2014/main" val="2930783434"/>
                    </a:ext>
                  </a:extLst>
                </a:gridCol>
                <a:gridCol w="865573">
                  <a:extLst>
                    <a:ext uri="{9D8B030D-6E8A-4147-A177-3AD203B41FA5}">
                      <a16:colId xmlns:a16="http://schemas.microsoft.com/office/drawing/2014/main" val="173215227"/>
                    </a:ext>
                  </a:extLst>
                </a:gridCol>
                <a:gridCol w="837037">
                  <a:extLst>
                    <a:ext uri="{9D8B030D-6E8A-4147-A177-3AD203B41FA5}">
                      <a16:colId xmlns:a16="http://schemas.microsoft.com/office/drawing/2014/main" val="327052263"/>
                    </a:ext>
                  </a:extLst>
                </a:gridCol>
              </a:tblGrid>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(reference)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5671549"/>
                  </a:ext>
                </a:extLst>
              </a:tr>
              <a:tr h="190500">
                <a:tc>
                  <a:txBody>
                    <a:bodyPr/>
                    <a:lstStyle/>
                    <a:p>
                      <a:pPr algn="l" fontAlgn="b"/>
                      <a:r>
                        <a:rPr lang="en-US" sz="1100" b="1" i="0" u="none" strike="noStrike" dirty="0">
                          <a:solidFill>
                            <a:srgbClr val="000000"/>
                          </a:solidFill>
                          <a:effectLst/>
                          <a:latin typeface="Calibri" panose="020F0502020204030204" pitchFamily="34" charset="0"/>
                        </a:rPr>
                        <a:t>Standard Normal</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Sample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dirty="0">
                          <a:solidFill>
                            <a:srgbClr val="000000"/>
                          </a:solidFill>
                          <a:effectLst/>
                          <a:latin typeface="Calibri" panose="020F0502020204030204" pitchFamily="34" charset="0"/>
                        </a:rPr>
                        <a:t>Quantile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000000"/>
                          </a:solidFill>
                          <a:effectLst/>
                          <a:latin typeface="Calibri" panose="020F0502020204030204" pitchFamily="34" charset="0"/>
                        </a:rPr>
                        <a:t>Error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62810640"/>
                  </a:ext>
                </a:extLst>
              </a:tr>
              <a:tr h="190500">
                <a:tc>
                  <a:txBody>
                    <a:bodyPr/>
                    <a:lstStyle/>
                    <a:p>
                      <a:pPr algn="l" fontAlgn="b"/>
                      <a:r>
                        <a:rPr lang="en-US" sz="1100" b="1" i="0" u="none" strike="noStrike" dirty="0">
                          <a:solidFill>
                            <a:srgbClr val="000000"/>
                          </a:solidFill>
                          <a:effectLst/>
                          <a:latin typeface="Calibri" panose="020F0502020204030204" pitchFamily="34" charset="0"/>
                        </a:rPr>
                        <a:t>N=3K</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mean</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1.5436E-02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1.5435E-02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25058861"/>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std dev</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9.9299E-01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9.9294E-01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4255090"/>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skewness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2.2831E-02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2.2785E-02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0.202%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52509088"/>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kurtosis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3.0721E+00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3.0705E+00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38017773"/>
                  </a:ext>
                </a:extLst>
              </a:tr>
              <a:tr h="190500">
                <a:tc>
                  <a:txBody>
                    <a:bodyPr/>
                    <a:lstStyle/>
                    <a:p>
                      <a:endParaRPr lang="en-US"/>
                    </a:p>
                  </a:txBody>
                  <a:tcPr marL="9525" marR="9525" marT="9525" marB="0" anchor="b">
                    <a:lnL>
                      <a:noFill/>
                    </a:lnL>
                    <a:lnR>
                      <a:noFill/>
                    </a:lnR>
                    <a:lnT>
                      <a:noFill/>
                    </a:lnT>
                    <a:lnB>
                      <a:noFill/>
                    </a:lnB>
                  </a:tcPr>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65622871"/>
                  </a:ext>
                </a:extLst>
              </a:tr>
              <a:tr h="190500">
                <a:tc>
                  <a:txBody>
                    <a:bodyPr/>
                    <a:lstStyle/>
                    <a:p>
                      <a:endParaRPr lang="en-US" dirty="0"/>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mean</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050" b="0" i="0" u="none" strike="noStrike">
                          <a:solidFill>
                            <a:srgbClr val="000000"/>
                          </a:solidFill>
                          <a:effectLst/>
                          <a:latin typeface="Calibri" panose="020F0502020204030204" pitchFamily="34" charset="0"/>
                        </a:rPr>
                        <a:t>1.6504E+00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1.6504E+00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68539746"/>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std dev</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2.1053E+00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2.1047E+00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18015324"/>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skewness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3.9850E+00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3.9799E+00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0.127%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98558553"/>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kurtosis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2.6148E+01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2.6070E+01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0.299%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2983763"/>
                  </a:ext>
                </a:extLst>
              </a:tr>
            </a:tbl>
          </a:graphicData>
        </a:graphic>
      </p:graphicFrame>
      <p:cxnSp>
        <p:nvCxnSpPr>
          <p:cNvPr id="10" name="Straight Arrow Connector 9"/>
          <p:cNvCxnSpPr>
            <a:cxnSpLocks/>
          </p:cNvCxnSpPr>
          <p:nvPr/>
        </p:nvCxnSpPr>
        <p:spPr>
          <a:xfrm flipH="1">
            <a:off x="3386200" y="2895600"/>
            <a:ext cx="304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267700" y="4800600"/>
            <a:ext cx="304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FC05728-0119-4206-B479-1E041D8E7E57}"/>
              </a:ext>
            </a:extLst>
          </p:cNvPr>
          <p:cNvCxnSpPr/>
          <p:nvPr/>
        </p:nvCxnSpPr>
        <p:spPr>
          <a:xfrm>
            <a:off x="4648261" y="3962400"/>
            <a:ext cx="3428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F616645-3B36-4217-905D-F2D08ECC49ED}"/>
              </a:ext>
            </a:extLst>
          </p:cNvPr>
          <p:cNvSpPr txBox="1"/>
          <p:nvPr/>
        </p:nvSpPr>
        <p:spPr>
          <a:xfrm>
            <a:off x="7689023" y="5029200"/>
            <a:ext cx="968535" cy="430887"/>
          </a:xfrm>
          <a:prstGeom prst="rect">
            <a:avLst/>
          </a:prstGeom>
          <a:noFill/>
        </p:spPr>
        <p:txBody>
          <a:bodyPr wrap="none" rtlCol="0">
            <a:spAutoFit/>
          </a:bodyPr>
          <a:lstStyle/>
          <a:p>
            <a:pPr fontAlgn="b"/>
            <a:r>
              <a:rPr lang="en-US" sz="1050" b="1" dirty="0"/>
              <a:t>Log Normal</a:t>
            </a:r>
            <a:endParaRPr lang="en-US" sz="1050" dirty="0"/>
          </a:p>
          <a:p>
            <a:pPr fontAlgn="b"/>
            <a:r>
              <a:rPr lang="en-US" sz="1050" b="1" dirty="0"/>
              <a:t>N=10K</a:t>
            </a:r>
            <a:endParaRPr lang="en-US" sz="1050" dirty="0"/>
          </a:p>
        </p:txBody>
      </p:sp>
    </p:spTree>
    <p:extLst>
      <p:ext uri="{BB962C8B-B14F-4D97-AF65-F5344CB8AC3E}">
        <p14:creationId xmlns:p14="http://schemas.microsoft.com/office/powerpoint/2010/main" val="621920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F13F-9B08-4416-A835-F488E2D72F78}"/>
              </a:ext>
            </a:extLst>
          </p:cNvPr>
          <p:cNvSpPr>
            <a:spLocks noGrp="1"/>
          </p:cNvSpPr>
          <p:nvPr>
            <p:ph type="title"/>
          </p:nvPr>
        </p:nvSpPr>
        <p:spPr/>
        <p:txBody>
          <a:bodyPr/>
          <a:lstStyle/>
          <a:p>
            <a:r>
              <a:rPr lang="en-US" dirty="0"/>
              <a:t>Experiment Setup for Distribution of Moments across Trials</a:t>
            </a:r>
          </a:p>
        </p:txBody>
      </p:sp>
      <p:sp>
        <p:nvSpPr>
          <p:cNvPr id="3" name="Content Placeholder 2">
            <a:extLst>
              <a:ext uri="{FF2B5EF4-FFF2-40B4-BE49-F238E27FC236}">
                <a16:creationId xmlns:a16="http://schemas.microsoft.com/office/drawing/2014/main" id="{A80C6DA0-50C0-45B1-ABD9-3B29A07D813F}"/>
              </a:ext>
            </a:extLst>
          </p:cNvPr>
          <p:cNvSpPr>
            <a:spLocks noGrp="1"/>
          </p:cNvSpPr>
          <p:nvPr>
            <p:ph idx="1"/>
          </p:nvPr>
        </p:nvSpPr>
        <p:spPr>
          <a:xfrm>
            <a:off x="609600" y="2002536"/>
            <a:ext cx="10058400" cy="4260152"/>
          </a:xfrm>
        </p:spPr>
        <p:txBody>
          <a:bodyPr/>
          <a:lstStyle/>
          <a:p>
            <a:r>
              <a:rPr lang="en-US" sz="2400" dirty="0"/>
              <a:t>Several distributions were selected including Normal, Weibull, and Chi-Squared</a:t>
            </a:r>
          </a:p>
          <a:p>
            <a:r>
              <a:rPr lang="en-US" sz="2400" dirty="0"/>
              <a:t>10K samples were taken in 10K trials</a:t>
            </a:r>
          </a:p>
          <a:p>
            <a:r>
              <a:rPr lang="en-US" sz="2400" dirty="0"/>
              <a:t>Sample and quantile-based moment calculation methods were applied to each trial</a:t>
            </a:r>
          </a:p>
          <a:p>
            <a:r>
              <a:rPr lang="en-US" sz="2400" dirty="0"/>
              <a:t>The distribution of results for each moment method are compared, results on following 2 slides</a:t>
            </a:r>
          </a:p>
        </p:txBody>
      </p:sp>
    </p:spTree>
    <p:extLst>
      <p:ext uri="{BB962C8B-B14F-4D97-AF65-F5344CB8AC3E}">
        <p14:creationId xmlns:p14="http://schemas.microsoft.com/office/powerpoint/2010/main" val="22830185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A1EF-2D86-4D66-B831-319BAAAC30C2}"/>
              </a:ext>
            </a:extLst>
          </p:cNvPr>
          <p:cNvSpPr>
            <a:spLocks noGrp="1"/>
          </p:cNvSpPr>
          <p:nvPr>
            <p:ph type="title"/>
          </p:nvPr>
        </p:nvSpPr>
        <p:spPr>
          <a:xfrm>
            <a:off x="609600" y="68574"/>
            <a:ext cx="11582400" cy="756962"/>
          </a:xfrm>
        </p:spPr>
        <p:txBody>
          <a:bodyPr>
            <a:normAutofit/>
          </a:bodyPr>
          <a:lstStyle/>
          <a:p>
            <a:r>
              <a:rPr lang="en-US" dirty="0"/>
              <a:t>Sample vs. Quantile Based Moment Calculation (1/2)</a:t>
            </a:r>
            <a:endParaRPr lang="en-US" sz="2700" dirty="0"/>
          </a:p>
        </p:txBody>
      </p:sp>
      <p:pic>
        <p:nvPicPr>
          <p:cNvPr id="4" name="Picture 3">
            <a:extLst>
              <a:ext uri="{FF2B5EF4-FFF2-40B4-BE49-F238E27FC236}">
                <a16:creationId xmlns:a16="http://schemas.microsoft.com/office/drawing/2014/main" id="{0383EF09-7B38-4F14-9EF7-1C0DDDD49E29}"/>
              </a:ext>
            </a:extLst>
          </p:cNvPr>
          <p:cNvPicPr>
            <a:picLocks noChangeAspect="1"/>
          </p:cNvPicPr>
          <p:nvPr/>
        </p:nvPicPr>
        <p:blipFill>
          <a:blip r:embed="rId2"/>
          <a:stretch>
            <a:fillRect/>
          </a:stretch>
        </p:blipFill>
        <p:spPr>
          <a:xfrm>
            <a:off x="4126902" y="1162109"/>
            <a:ext cx="4026498" cy="5257799"/>
          </a:xfrm>
          <a:prstGeom prst="rect">
            <a:avLst/>
          </a:prstGeom>
        </p:spPr>
      </p:pic>
      <p:sp>
        <p:nvSpPr>
          <p:cNvPr id="5" name="TextBox 4">
            <a:extLst>
              <a:ext uri="{FF2B5EF4-FFF2-40B4-BE49-F238E27FC236}">
                <a16:creationId xmlns:a16="http://schemas.microsoft.com/office/drawing/2014/main" id="{1DCCE333-43A3-4FE3-950E-7840FD622CF5}"/>
              </a:ext>
            </a:extLst>
          </p:cNvPr>
          <p:cNvSpPr txBox="1"/>
          <p:nvPr/>
        </p:nvSpPr>
        <p:spPr>
          <a:xfrm>
            <a:off x="5843863" y="762000"/>
            <a:ext cx="1113874" cy="400110"/>
          </a:xfrm>
          <a:prstGeom prst="rect">
            <a:avLst/>
          </a:prstGeom>
          <a:noFill/>
        </p:spPr>
        <p:txBody>
          <a:bodyPr wrap="square" rtlCol="0">
            <a:spAutoFit/>
          </a:bodyPr>
          <a:lstStyle/>
          <a:p>
            <a:pPr algn="l"/>
            <a:r>
              <a:rPr lang="en-US" sz="2000" dirty="0"/>
              <a:t>Weibull</a:t>
            </a:r>
          </a:p>
        </p:txBody>
      </p:sp>
      <p:pic>
        <p:nvPicPr>
          <p:cNvPr id="6" name="Picture 5">
            <a:extLst>
              <a:ext uri="{FF2B5EF4-FFF2-40B4-BE49-F238E27FC236}">
                <a16:creationId xmlns:a16="http://schemas.microsoft.com/office/drawing/2014/main" id="{F2E7F117-7725-4325-8234-CD5FE17A2AE3}"/>
              </a:ext>
            </a:extLst>
          </p:cNvPr>
          <p:cNvPicPr>
            <a:picLocks noChangeAspect="1"/>
          </p:cNvPicPr>
          <p:nvPr/>
        </p:nvPicPr>
        <p:blipFill>
          <a:blip r:embed="rId3"/>
          <a:stretch>
            <a:fillRect/>
          </a:stretch>
        </p:blipFill>
        <p:spPr>
          <a:xfrm>
            <a:off x="8077200" y="1182624"/>
            <a:ext cx="4059014" cy="5227731"/>
          </a:xfrm>
          <a:prstGeom prst="rect">
            <a:avLst/>
          </a:prstGeom>
        </p:spPr>
      </p:pic>
      <p:sp>
        <p:nvSpPr>
          <p:cNvPr id="7" name="TextBox 6">
            <a:extLst>
              <a:ext uri="{FF2B5EF4-FFF2-40B4-BE49-F238E27FC236}">
                <a16:creationId xmlns:a16="http://schemas.microsoft.com/office/drawing/2014/main" id="{4D1683B5-B4CD-45E0-B8FA-C2A0A6B0BD3F}"/>
              </a:ext>
            </a:extLst>
          </p:cNvPr>
          <p:cNvSpPr txBox="1"/>
          <p:nvPr/>
        </p:nvSpPr>
        <p:spPr>
          <a:xfrm>
            <a:off x="9256010" y="762000"/>
            <a:ext cx="1625766" cy="400110"/>
          </a:xfrm>
          <a:prstGeom prst="rect">
            <a:avLst/>
          </a:prstGeom>
          <a:noFill/>
        </p:spPr>
        <p:txBody>
          <a:bodyPr wrap="none" rtlCol="0">
            <a:spAutoFit/>
          </a:bodyPr>
          <a:lstStyle/>
          <a:p>
            <a:pPr algn="l"/>
            <a:r>
              <a:rPr lang="en-US" sz="2000" dirty="0"/>
              <a:t>Chi-Squared</a:t>
            </a:r>
          </a:p>
        </p:txBody>
      </p:sp>
      <p:pic>
        <p:nvPicPr>
          <p:cNvPr id="8" name="Picture 7">
            <a:extLst>
              <a:ext uri="{FF2B5EF4-FFF2-40B4-BE49-F238E27FC236}">
                <a16:creationId xmlns:a16="http://schemas.microsoft.com/office/drawing/2014/main" id="{F6D6A0D5-8E9F-4F2C-9DDD-0A425D34AB12}"/>
              </a:ext>
            </a:extLst>
          </p:cNvPr>
          <p:cNvPicPr>
            <a:picLocks noChangeAspect="1"/>
          </p:cNvPicPr>
          <p:nvPr/>
        </p:nvPicPr>
        <p:blipFill rotWithShape="1">
          <a:blip r:embed="rId4"/>
          <a:srcRect b="1841"/>
          <a:stretch/>
        </p:blipFill>
        <p:spPr>
          <a:xfrm>
            <a:off x="66870" y="1066800"/>
            <a:ext cx="4060032" cy="5248245"/>
          </a:xfrm>
          <a:prstGeom prst="rect">
            <a:avLst/>
          </a:prstGeom>
        </p:spPr>
      </p:pic>
      <p:sp>
        <p:nvSpPr>
          <p:cNvPr id="9" name="TextBox 8">
            <a:extLst>
              <a:ext uri="{FF2B5EF4-FFF2-40B4-BE49-F238E27FC236}">
                <a16:creationId xmlns:a16="http://schemas.microsoft.com/office/drawing/2014/main" id="{0CCFD3BF-FD0C-4DC9-978D-F069A2B6E065}"/>
              </a:ext>
            </a:extLst>
          </p:cNvPr>
          <p:cNvSpPr txBox="1"/>
          <p:nvPr/>
        </p:nvSpPr>
        <p:spPr>
          <a:xfrm>
            <a:off x="1777548" y="762000"/>
            <a:ext cx="1113874" cy="400110"/>
          </a:xfrm>
          <a:prstGeom prst="rect">
            <a:avLst/>
          </a:prstGeom>
          <a:noFill/>
        </p:spPr>
        <p:txBody>
          <a:bodyPr wrap="square" rtlCol="0">
            <a:spAutoFit/>
          </a:bodyPr>
          <a:lstStyle/>
          <a:p>
            <a:pPr algn="l"/>
            <a:r>
              <a:rPr lang="en-US" sz="2000" dirty="0"/>
              <a:t>Normal</a:t>
            </a:r>
          </a:p>
        </p:txBody>
      </p:sp>
      <p:sp>
        <p:nvSpPr>
          <p:cNvPr id="11" name="TextBox 10">
            <a:extLst>
              <a:ext uri="{FF2B5EF4-FFF2-40B4-BE49-F238E27FC236}">
                <a16:creationId xmlns:a16="http://schemas.microsoft.com/office/drawing/2014/main" id="{69B9F15C-9BE9-4EB5-8275-7B222008C3F9}"/>
              </a:ext>
            </a:extLst>
          </p:cNvPr>
          <p:cNvSpPr txBox="1"/>
          <p:nvPr/>
        </p:nvSpPr>
        <p:spPr>
          <a:xfrm>
            <a:off x="4113650" y="6400800"/>
            <a:ext cx="7391767" cy="369332"/>
          </a:xfrm>
          <a:prstGeom prst="rect">
            <a:avLst/>
          </a:prstGeom>
          <a:noFill/>
        </p:spPr>
        <p:txBody>
          <a:bodyPr wrap="none" rtlCol="0">
            <a:spAutoFit/>
          </a:bodyPr>
          <a:lstStyle/>
          <a:p>
            <a:pPr algn="l"/>
            <a:r>
              <a:rPr lang="en-US" dirty="0">
                <a:solidFill>
                  <a:srgbClr val="00B050"/>
                </a:solidFill>
              </a:rPr>
              <a:t>Good match between sample and quantile-based moment distributions</a:t>
            </a:r>
          </a:p>
        </p:txBody>
      </p:sp>
    </p:spTree>
    <p:extLst>
      <p:ext uri="{BB962C8B-B14F-4D97-AF65-F5344CB8AC3E}">
        <p14:creationId xmlns:p14="http://schemas.microsoft.com/office/powerpoint/2010/main" val="2760939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A1EF-2D86-4D66-B831-319BAAAC30C2}"/>
              </a:ext>
            </a:extLst>
          </p:cNvPr>
          <p:cNvSpPr>
            <a:spLocks noGrp="1"/>
          </p:cNvSpPr>
          <p:nvPr>
            <p:ph type="title"/>
          </p:nvPr>
        </p:nvSpPr>
        <p:spPr>
          <a:xfrm>
            <a:off x="609600" y="68574"/>
            <a:ext cx="11582400" cy="756962"/>
          </a:xfrm>
        </p:spPr>
        <p:txBody>
          <a:bodyPr>
            <a:normAutofit/>
          </a:bodyPr>
          <a:lstStyle/>
          <a:p>
            <a:r>
              <a:rPr lang="en-US" dirty="0"/>
              <a:t>Sample vs. Quantile Based Moment Calculation (2/2)</a:t>
            </a:r>
            <a:endParaRPr lang="en-US" sz="2700" dirty="0"/>
          </a:p>
        </p:txBody>
      </p:sp>
      <p:sp>
        <p:nvSpPr>
          <p:cNvPr id="5" name="TextBox 4">
            <a:extLst>
              <a:ext uri="{FF2B5EF4-FFF2-40B4-BE49-F238E27FC236}">
                <a16:creationId xmlns:a16="http://schemas.microsoft.com/office/drawing/2014/main" id="{1DCCE333-43A3-4FE3-950E-7840FD622CF5}"/>
              </a:ext>
            </a:extLst>
          </p:cNvPr>
          <p:cNvSpPr txBox="1"/>
          <p:nvPr/>
        </p:nvSpPr>
        <p:spPr>
          <a:xfrm>
            <a:off x="5843863" y="762000"/>
            <a:ext cx="1113874" cy="400110"/>
          </a:xfrm>
          <a:prstGeom prst="rect">
            <a:avLst/>
          </a:prstGeom>
          <a:noFill/>
        </p:spPr>
        <p:txBody>
          <a:bodyPr wrap="square" rtlCol="0">
            <a:spAutoFit/>
          </a:bodyPr>
          <a:lstStyle/>
          <a:p>
            <a:pPr algn="l"/>
            <a:r>
              <a:rPr lang="en-US" sz="2000" dirty="0"/>
              <a:t>Weibull</a:t>
            </a:r>
          </a:p>
        </p:txBody>
      </p:sp>
      <p:sp>
        <p:nvSpPr>
          <p:cNvPr id="7" name="TextBox 6">
            <a:extLst>
              <a:ext uri="{FF2B5EF4-FFF2-40B4-BE49-F238E27FC236}">
                <a16:creationId xmlns:a16="http://schemas.microsoft.com/office/drawing/2014/main" id="{4D1683B5-B4CD-45E0-B8FA-C2A0A6B0BD3F}"/>
              </a:ext>
            </a:extLst>
          </p:cNvPr>
          <p:cNvSpPr txBox="1"/>
          <p:nvPr/>
        </p:nvSpPr>
        <p:spPr>
          <a:xfrm>
            <a:off x="9256010" y="762000"/>
            <a:ext cx="1625766" cy="400110"/>
          </a:xfrm>
          <a:prstGeom prst="rect">
            <a:avLst/>
          </a:prstGeom>
          <a:noFill/>
        </p:spPr>
        <p:txBody>
          <a:bodyPr wrap="none" rtlCol="0">
            <a:spAutoFit/>
          </a:bodyPr>
          <a:lstStyle/>
          <a:p>
            <a:pPr algn="l"/>
            <a:r>
              <a:rPr lang="en-US" sz="2000" dirty="0"/>
              <a:t>Chi-Squared</a:t>
            </a:r>
          </a:p>
        </p:txBody>
      </p:sp>
      <p:sp>
        <p:nvSpPr>
          <p:cNvPr id="9" name="TextBox 8">
            <a:extLst>
              <a:ext uri="{FF2B5EF4-FFF2-40B4-BE49-F238E27FC236}">
                <a16:creationId xmlns:a16="http://schemas.microsoft.com/office/drawing/2014/main" id="{0CCFD3BF-FD0C-4DC9-978D-F069A2B6E065}"/>
              </a:ext>
            </a:extLst>
          </p:cNvPr>
          <p:cNvSpPr txBox="1"/>
          <p:nvPr/>
        </p:nvSpPr>
        <p:spPr>
          <a:xfrm>
            <a:off x="1777548" y="762000"/>
            <a:ext cx="1113874" cy="400110"/>
          </a:xfrm>
          <a:prstGeom prst="rect">
            <a:avLst/>
          </a:prstGeom>
          <a:noFill/>
        </p:spPr>
        <p:txBody>
          <a:bodyPr wrap="square" rtlCol="0">
            <a:spAutoFit/>
          </a:bodyPr>
          <a:lstStyle/>
          <a:p>
            <a:pPr algn="l"/>
            <a:r>
              <a:rPr lang="en-US" sz="2000" dirty="0"/>
              <a:t>Normal</a:t>
            </a:r>
          </a:p>
        </p:txBody>
      </p:sp>
      <p:pic>
        <p:nvPicPr>
          <p:cNvPr id="3" name="Picture 2">
            <a:extLst>
              <a:ext uri="{FF2B5EF4-FFF2-40B4-BE49-F238E27FC236}">
                <a16:creationId xmlns:a16="http://schemas.microsoft.com/office/drawing/2014/main" id="{16235B53-239F-443E-BE13-C410A1CAAE39}"/>
              </a:ext>
            </a:extLst>
          </p:cNvPr>
          <p:cNvPicPr>
            <a:picLocks noChangeAspect="1"/>
          </p:cNvPicPr>
          <p:nvPr/>
        </p:nvPicPr>
        <p:blipFill rotWithShape="1">
          <a:blip r:embed="rId2"/>
          <a:srcRect b="993"/>
          <a:stretch/>
        </p:blipFill>
        <p:spPr>
          <a:xfrm>
            <a:off x="124887" y="1219200"/>
            <a:ext cx="4002361" cy="5119537"/>
          </a:xfrm>
          <a:prstGeom prst="rect">
            <a:avLst/>
          </a:prstGeom>
        </p:spPr>
      </p:pic>
      <p:pic>
        <p:nvPicPr>
          <p:cNvPr id="12" name="Picture 11">
            <a:extLst>
              <a:ext uri="{FF2B5EF4-FFF2-40B4-BE49-F238E27FC236}">
                <a16:creationId xmlns:a16="http://schemas.microsoft.com/office/drawing/2014/main" id="{849B29EC-7C9D-41DD-945C-C0EC507E2A0D}"/>
              </a:ext>
            </a:extLst>
          </p:cNvPr>
          <p:cNvPicPr>
            <a:picLocks noChangeAspect="1"/>
          </p:cNvPicPr>
          <p:nvPr/>
        </p:nvPicPr>
        <p:blipFill>
          <a:blip r:embed="rId3"/>
          <a:stretch>
            <a:fillRect/>
          </a:stretch>
        </p:blipFill>
        <p:spPr>
          <a:xfrm>
            <a:off x="8196371" y="1281263"/>
            <a:ext cx="3995629" cy="5052892"/>
          </a:xfrm>
          <a:prstGeom prst="rect">
            <a:avLst/>
          </a:prstGeom>
        </p:spPr>
      </p:pic>
      <p:grpSp>
        <p:nvGrpSpPr>
          <p:cNvPr id="17" name="Group 16">
            <a:extLst>
              <a:ext uri="{FF2B5EF4-FFF2-40B4-BE49-F238E27FC236}">
                <a16:creationId xmlns:a16="http://schemas.microsoft.com/office/drawing/2014/main" id="{07F05165-5D0C-4084-AD49-F6B538939F46}"/>
              </a:ext>
            </a:extLst>
          </p:cNvPr>
          <p:cNvGrpSpPr/>
          <p:nvPr/>
        </p:nvGrpSpPr>
        <p:grpSpPr>
          <a:xfrm>
            <a:off x="4169728" y="1281263"/>
            <a:ext cx="3942641" cy="5138645"/>
            <a:chOff x="4169728" y="1424108"/>
            <a:chExt cx="3942641" cy="5138645"/>
          </a:xfrm>
        </p:grpSpPr>
        <p:pic>
          <p:nvPicPr>
            <p:cNvPr id="11" name="Picture 10">
              <a:extLst>
                <a:ext uri="{FF2B5EF4-FFF2-40B4-BE49-F238E27FC236}">
                  <a16:creationId xmlns:a16="http://schemas.microsoft.com/office/drawing/2014/main" id="{93DA0D00-2559-413D-972C-2A6F2E41D73D}"/>
                </a:ext>
              </a:extLst>
            </p:cNvPr>
            <p:cNvPicPr>
              <a:picLocks noChangeAspect="1"/>
            </p:cNvPicPr>
            <p:nvPr/>
          </p:nvPicPr>
          <p:blipFill>
            <a:blip r:embed="rId4"/>
            <a:stretch>
              <a:fillRect/>
            </a:stretch>
          </p:blipFill>
          <p:spPr>
            <a:xfrm>
              <a:off x="4169728" y="1424108"/>
              <a:ext cx="3942641" cy="5138645"/>
            </a:xfrm>
            <a:prstGeom prst="rect">
              <a:avLst/>
            </a:prstGeom>
          </p:spPr>
        </p:pic>
        <p:sp>
          <p:nvSpPr>
            <p:cNvPr id="13" name="Rectangle 12">
              <a:extLst>
                <a:ext uri="{FF2B5EF4-FFF2-40B4-BE49-F238E27FC236}">
                  <a16:creationId xmlns:a16="http://schemas.microsoft.com/office/drawing/2014/main" id="{8A1096E2-9364-44A8-A6CD-AE373C4ED0A0}"/>
                </a:ext>
              </a:extLst>
            </p:cNvPr>
            <p:cNvSpPr/>
            <p:nvPr/>
          </p:nvSpPr>
          <p:spPr>
            <a:xfrm>
              <a:off x="6652936" y="2519362"/>
              <a:ext cx="967064" cy="7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pic>
          <p:nvPicPr>
            <p:cNvPr id="14" name="Picture 13">
              <a:extLst>
                <a:ext uri="{FF2B5EF4-FFF2-40B4-BE49-F238E27FC236}">
                  <a16:creationId xmlns:a16="http://schemas.microsoft.com/office/drawing/2014/main" id="{454AD065-4D5C-4662-BF25-67759D234C4E}"/>
                </a:ext>
              </a:extLst>
            </p:cNvPr>
            <p:cNvPicPr>
              <a:picLocks noChangeAspect="1"/>
            </p:cNvPicPr>
            <p:nvPr/>
          </p:nvPicPr>
          <p:blipFill>
            <a:blip r:embed="rId5"/>
            <a:stretch>
              <a:fillRect/>
            </a:stretch>
          </p:blipFill>
          <p:spPr>
            <a:xfrm>
              <a:off x="7162800" y="2519362"/>
              <a:ext cx="116543" cy="80521"/>
            </a:xfrm>
            <a:prstGeom prst="rect">
              <a:avLst/>
            </a:prstGeom>
          </p:spPr>
        </p:pic>
        <p:pic>
          <p:nvPicPr>
            <p:cNvPr id="15" name="Picture 14">
              <a:extLst>
                <a:ext uri="{FF2B5EF4-FFF2-40B4-BE49-F238E27FC236}">
                  <a16:creationId xmlns:a16="http://schemas.microsoft.com/office/drawing/2014/main" id="{983FD418-3B84-43F1-9D21-8739FA11AF3D}"/>
                </a:ext>
              </a:extLst>
            </p:cNvPr>
            <p:cNvPicPr>
              <a:picLocks noChangeAspect="1"/>
            </p:cNvPicPr>
            <p:nvPr/>
          </p:nvPicPr>
          <p:blipFill>
            <a:blip r:embed="rId6"/>
            <a:stretch>
              <a:fillRect/>
            </a:stretch>
          </p:blipFill>
          <p:spPr>
            <a:xfrm>
              <a:off x="7000010" y="2517423"/>
              <a:ext cx="162790" cy="78139"/>
            </a:xfrm>
            <a:prstGeom prst="rect">
              <a:avLst/>
            </a:prstGeom>
          </p:spPr>
        </p:pic>
        <p:pic>
          <p:nvPicPr>
            <p:cNvPr id="16" name="Picture 15">
              <a:extLst>
                <a:ext uri="{FF2B5EF4-FFF2-40B4-BE49-F238E27FC236}">
                  <a16:creationId xmlns:a16="http://schemas.microsoft.com/office/drawing/2014/main" id="{41CB9F92-B7E5-4C89-BD85-BB6414E47773}"/>
                </a:ext>
              </a:extLst>
            </p:cNvPr>
            <p:cNvPicPr>
              <a:picLocks noChangeAspect="1"/>
            </p:cNvPicPr>
            <p:nvPr/>
          </p:nvPicPr>
          <p:blipFill>
            <a:blip r:embed="rId6"/>
            <a:stretch>
              <a:fillRect/>
            </a:stretch>
          </p:blipFill>
          <p:spPr>
            <a:xfrm>
              <a:off x="7626417" y="2517423"/>
              <a:ext cx="162790" cy="78139"/>
            </a:xfrm>
            <a:prstGeom prst="rect">
              <a:avLst/>
            </a:prstGeom>
          </p:spPr>
        </p:pic>
      </p:grpSp>
      <p:sp>
        <p:nvSpPr>
          <p:cNvPr id="18" name="TextBox 17">
            <a:extLst>
              <a:ext uri="{FF2B5EF4-FFF2-40B4-BE49-F238E27FC236}">
                <a16:creationId xmlns:a16="http://schemas.microsoft.com/office/drawing/2014/main" id="{D06B3F4A-3EF3-4F98-A3D5-9C0256002742}"/>
              </a:ext>
            </a:extLst>
          </p:cNvPr>
          <p:cNvSpPr txBox="1"/>
          <p:nvPr/>
        </p:nvSpPr>
        <p:spPr>
          <a:xfrm>
            <a:off x="4113650" y="6400800"/>
            <a:ext cx="7391767" cy="369332"/>
          </a:xfrm>
          <a:prstGeom prst="rect">
            <a:avLst/>
          </a:prstGeom>
          <a:noFill/>
        </p:spPr>
        <p:txBody>
          <a:bodyPr wrap="none" rtlCol="0">
            <a:spAutoFit/>
          </a:bodyPr>
          <a:lstStyle/>
          <a:p>
            <a:pPr algn="l"/>
            <a:r>
              <a:rPr lang="en-US" dirty="0">
                <a:solidFill>
                  <a:srgbClr val="00B050"/>
                </a:solidFill>
              </a:rPr>
              <a:t>Good match between sample and quantile-based moment distributions</a:t>
            </a:r>
          </a:p>
        </p:txBody>
      </p:sp>
    </p:spTree>
    <p:extLst>
      <p:ext uri="{BB962C8B-B14F-4D97-AF65-F5344CB8AC3E}">
        <p14:creationId xmlns:p14="http://schemas.microsoft.com/office/powerpoint/2010/main" val="3281903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1" y="1828800"/>
            <a:ext cx="6019800" cy="1001323"/>
          </a:xfrm>
        </p:spPr>
        <p:txBody>
          <a:bodyPr>
            <a:normAutofit fontScale="90000"/>
          </a:bodyPr>
          <a:lstStyle/>
          <a:p>
            <a:r>
              <a:rPr lang="en-US" dirty="0"/>
              <a:t>Topic #1 : Alternative Monte Carlo Sampling Methods</a:t>
            </a:r>
          </a:p>
        </p:txBody>
      </p:sp>
    </p:spTree>
    <p:extLst>
      <p:ext uri="{BB962C8B-B14F-4D97-AF65-F5344CB8AC3E}">
        <p14:creationId xmlns:p14="http://schemas.microsoft.com/office/powerpoint/2010/main" val="580409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Moment Calculation from Quantile Information</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828800"/>
            <a:ext cx="11506200" cy="4433888"/>
          </a:xfrm>
        </p:spPr>
        <p:txBody>
          <a:bodyPr/>
          <a:lstStyle/>
          <a:p>
            <a:r>
              <a:rPr lang="en-US" dirty="0"/>
              <a:t>Supporting material</a:t>
            </a:r>
          </a:p>
          <a:p>
            <a:pPr lvl="1"/>
            <a:r>
              <a:rPr lang="en-US" dirty="0"/>
              <a:t>Raw moment calculation via CDF Integration</a:t>
            </a:r>
          </a:p>
          <a:p>
            <a:pPr lvl="1"/>
            <a:r>
              <a:rPr lang="en-US" dirty="0"/>
              <a:t>Mean, Standard Deviation, Skewness and Kurtosis calculation via Raw Moments</a:t>
            </a:r>
          </a:p>
          <a:p>
            <a:pPr lvl="1"/>
            <a:endParaRPr lang="en-US" dirty="0"/>
          </a:p>
          <a:p>
            <a:r>
              <a:rPr lang="en-US" dirty="0"/>
              <a:t>Primary contribution</a:t>
            </a:r>
          </a:p>
          <a:p>
            <a:pPr lvl="1"/>
            <a:r>
              <a:rPr lang="en-US" dirty="0"/>
              <a:t>Derivation of closed form equations for Mean, Standard Deviation, Skewness and Kurtosis given only Quantile Information which relies on piecewise normal approximation</a:t>
            </a:r>
          </a:p>
          <a:p>
            <a:pPr lvl="1"/>
            <a:endParaRPr lang="en-US" dirty="0"/>
          </a:p>
          <a:p>
            <a:pPr marL="0" indent="0">
              <a:buNone/>
            </a:pPr>
            <a:endParaRPr lang="en-US" dirty="0"/>
          </a:p>
        </p:txBody>
      </p:sp>
    </p:spTree>
    <p:extLst>
      <p:ext uri="{BB962C8B-B14F-4D97-AF65-F5344CB8AC3E}">
        <p14:creationId xmlns:p14="http://schemas.microsoft.com/office/powerpoint/2010/main" val="2137280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319339" cy="1001323"/>
          </a:xfrm>
        </p:spPr>
        <p:txBody>
          <a:bodyPr>
            <a:normAutofit/>
          </a:bodyPr>
          <a:lstStyle/>
          <a:p>
            <a:r>
              <a:rPr lang="en-US" dirty="0"/>
              <a:t>Circuit Applications</a:t>
            </a:r>
          </a:p>
        </p:txBody>
      </p:sp>
    </p:spTree>
    <p:extLst>
      <p:ext uri="{BB962C8B-B14F-4D97-AF65-F5344CB8AC3E}">
        <p14:creationId xmlns:p14="http://schemas.microsoft.com/office/powerpoint/2010/main" val="1334540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4E90-FB26-4A19-AC65-4514530980E9}"/>
              </a:ext>
            </a:extLst>
          </p:cNvPr>
          <p:cNvSpPr>
            <a:spLocks noGrp="1"/>
          </p:cNvSpPr>
          <p:nvPr>
            <p:ph type="title"/>
          </p:nvPr>
        </p:nvSpPr>
        <p:spPr>
          <a:xfrm>
            <a:off x="609600" y="220973"/>
            <a:ext cx="11582400" cy="1193489"/>
          </a:xfrm>
        </p:spPr>
        <p:txBody>
          <a:bodyPr>
            <a:normAutofit/>
          </a:bodyPr>
          <a:lstStyle/>
          <a:p>
            <a:r>
              <a:rPr lang="en-US" dirty="0"/>
              <a:t>In-Order Multivariate Sampling:</a:t>
            </a:r>
            <a:br>
              <a:rPr lang="en-US" dirty="0"/>
            </a:br>
            <a:r>
              <a:rPr lang="en-US" dirty="0"/>
              <a:t>Monotonicity Verification</a:t>
            </a:r>
          </a:p>
        </p:txBody>
      </p:sp>
      <p:sp>
        <p:nvSpPr>
          <p:cNvPr id="6" name="Content Placeholder 5">
            <a:extLst>
              <a:ext uri="{FF2B5EF4-FFF2-40B4-BE49-F238E27FC236}">
                <a16:creationId xmlns:a16="http://schemas.microsoft.com/office/drawing/2014/main" id="{20073D76-33F4-4456-A795-DCB92387BB76}"/>
              </a:ext>
            </a:extLst>
          </p:cNvPr>
          <p:cNvSpPr>
            <a:spLocks noGrp="1"/>
          </p:cNvSpPr>
          <p:nvPr>
            <p:ph idx="1"/>
          </p:nvPr>
        </p:nvSpPr>
        <p:spPr>
          <a:xfrm>
            <a:off x="609600" y="1927464"/>
            <a:ext cx="6477000" cy="4848225"/>
          </a:xfrm>
        </p:spPr>
        <p:txBody>
          <a:bodyPr/>
          <a:lstStyle/>
          <a:p>
            <a:pPr marL="342900" indent="-342900"/>
            <a:r>
              <a:rPr lang="en-US" dirty="0"/>
              <a:t>In-Order Multivariate Sampling works when rare samples in the output space correspond with rare samples in the input space</a:t>
            </a:r>
          </a:p>
          <a:p>
            <a:pPr marL="342900" indent="-342900"/>
            <a:r>
              <a:rPr lang="en-US" dirty="0"/>
              <a:t>It was shown that the this is satisfied when the response is monotonic</a:t>
            </a:r>
          </a:p>
          <a:p>
            <a:pPr marL="342900" indent="-342900"/>
            <a:r>
              <a:rPr lang="en-US" dirty="0"/>
              <a:t>The monotonic property was studied for several circuits and no violations were found</a:t>
            </a:r>
          </a:p>
          <a:p>
            <a:pPr marL="342900" indent="-342900"/>
            <a:r>
              <a:rPr lang="en-US" dirty="0"/>
              <a:t>With monotonic circuit response, the In-Order Multivariate Sampling can be employed</a:t>
            </a:r>
          </a:p>
          <a:p>
            <a:endParaRPr lang="en-US" dirty="0"/>
          </a:p>
        </p:txBody>
      </p:sp>
      <p:pic>
        <p:nvPicPr>
          <p:cNvPr id="3" name="Picture 2">
            <a:extLst>
              <a:ext uri="{FF2B5EF4-FFF2-40B4-BE49-F238E27FC236}">
                <a16:creationId xmlns:a16="http://schemas.microsoft.com/office/drawing/2014/main" id="{7268B479-2B48-48BB-A777-B8F8E6CD254F}"/>
              </a:ext>
            </a:extLst>
          </p:cNvPr>
          <p:cNvPicPr>
            <a:picLocks noChangeAspect="1"/>
          </p:cNvPicPr>
          <p:nvPr/>
        </p:nvPicPr>
        <p:blipFill>
          <a:blip r:embed="rId2"/>
          <a:stretch>
            <a:fillRect/>
          </a:stretch>
        </p:blipFill>
        <p:spPr>
          <a:xfrm>
            <a:off x="7391400" y="1060689"/>
            <a:ext cx="3690715" cy="5715000"/>
          </a:xfrm>
          <a:prstGeom prst="rect">
            <a:avLst/>
          </a:prstGeom>
        </p:spPr>
      </p:pic>
      <p:sp>
        <p:nvSpPr>
          <p:cNvPr id="5" name="TextBox 4">
            <a:extLst>
              <a:ext uri="{FF2B5EF4-FFF2-40B4-BE49-F238E27FC236}">
                <a16:creationId xmlns:a16="http://schemas.microsoft.com/office/drawing/2014/main" id="{80D3C214-F149-4A56-A14A-77C08A43EDE0}"/>
              </a:ext>
            </a:extLst>
          </p:cNvPr>
          <p:cNvSpPr txBox="1"/>
          <p:nvPr/>
        </p:nvSpPr>
        <p:spPr>
          <a:xfrm>
            <a:off x="7391400" y="501026"/>
            <a:ext cx="3989747" cy="523220"/>
          </a:xfrm>
          <a:prstGeom prst="rect">
            <a:avLst/>
          </a:prstGeom>
          <a:noFill/>
        </p:spPr>
        <p:txBody>
          <a:bodyPr wrap="none" rtlCol="0">
            <a:spAutoFit/>
          </a:bodyPr>
          <a:lstStyle/>
          <a:p>
            <a:pPr algn="l"/>
            <a:r>
              <a:rPr lang="en-US" sz="1400" dirty="0"/>
              <a:t>X-axis is a given IRV value</a:t>
            </a:r>
          </a:p>
          <a:p>
            <a:pPr algn="l"/>
            <a:r>
              <a:rPr lang="en-US" sz="1400" dirty="0"/>
              <a:t>Y-axis is the circuit response (delay in this case)</a:t>
            </a:r>
          </a:p>
        </p:txBody>
      </p:sp>
      <p:sp>
        <p:nvSpPr>
          <p:cNvPr id="7" name="TextBox 6">
            <a:extLst>
              <a:ext uri="{FF2B5EF4-FFF2-40B4-BE49-F238E27FC236}">
                <a16:creationId xmlns:a16="http://schemas.microsoft.com/office/drawing/2014/main" id="{6AF9CDA4-C13F-488E-A98C-79CCB261A1C9}"/>
              </a:ext>
            </a:extLst>
          </p:cNvPr>
          <p:cNvSpPr txBox="1"/>
          <p:nvPr/>
        </p:nvSpPr>
        <p:spPr>
          <a:xfrm>
            <a:off x="9202079" y="28546"/>
            <a:ext cx="2989921" cy="400110"/>
          </a:xfrm>
          <a:prstGeom prst="rect">
            <a:avLst/>
          </a:prstGeom>
          <a:noFill/>
        </p:spPr>
        <p:txBody>
          <a:bodyPr wrap="none" rtlCol="0">
            <a:spAutoFit/>
          </a:bodyPr>
          <a:lstStyle/>
          <a:p>
            <a:r>
              <a:rPr lang="en-US" sz="2000" b="1" dirty="0"/>
              <a:t>16nm Inverter Example</a:t>
            </a:r>
          </a:p>
        </p:txBody>
      </p:sp>
    </p:spTree>
    <p:extLst>
      <p:ext uri="{BB962C8B-B14F-4D97-AF65-F5344CB8AC3E}">
        <p14:creationId xmlns:p14="http://schemas.microsoft.com/office/powerpoint/2010/main" val="2428147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4E90-FB26-4A19-AC65-4514530980E9}"/>
              </a:ext>
            </a:extLst>
          </p:cNvPr>
          <p:cNvSpPr>
            <a:spLocks noGrp="1"/>
          </p:cNvSpPr>
          <p:nvPr>
            <p:ph type="title"/>
          </p:nvPr>
        </p:nvSpPr>
        <p:spPr>
          <a:xfrm>
            <a:off x="609600" y="68573"/>
            <a:ext cx="11582400" cy="1471553"/>
          </a:xfrm>
        </p:spPr>
        <p:txBody>
          <a:bodyPr>
            <a:normAutofit/>
          </a:bodyPr>
          <a:lstStyle/>
          <a:p>
            <a:r>
              <a:rPr lang="en-US" dirty="0"/>
              <a:t>In-Order Multivariate Sampling:</a:t>
            </a:r>
            <a:br>
              <a:rPr lang="en-US" dirty="0"/>
            </a:br>
            <a:r>
              <a:rPr lang="en-US" dirty="0"/>
              <a:t>Probabilistic Verification</a:t>
            </a:r>
          </a:p>
        </p:txBody>
      </p:sp>
      <p:sp>
        <p:nvSpPr>
          <p:cNvPr id="18" name="Content Placeholder 17">
            <a:extLst>
              <a:ext uri="{FF2B5EF4-FFF2-40B4-BE49-F238E27FC236}">
                <a16:creationId xmlns:a16="http://schemas.microsoft.com/office/drawing/2014/main" id="{BE1E0588-73B3-4E5D-A9F8-E6D7DBFA305F}"/>
              </a:ext>
            </a:extLst>
          </p:cNvPr>
          <p:cNvSpPr>
            <a:spLocks noGrp="1"/>
          </p:cNvSpPr>
          <p:nvPr>
            <p:ph idx="1"/>
          </p:nvPr>
        </p:nvSpPr>
        <p:spPr>
          <a:xfrm>
            <a:off x="609600" y="3276603"/>
            <a:ext cx="4293178" cy="2986085"/>
          </a:xfrm>
        </p:spPr>
        <p:txBody>
          <a:bodyPr/>
          <a:lstStyle/>
          <a:p>
            <a:pPr marL="342900" indent="-342900"/>
            <a:r>
              <a:rPr lang="en-US" dirty="0"/>
              <a:t>Delay value posterior probability distribution of conditional on sample distance from origin</a:t>
            </a:r>
          </a:p>
          <a:p>
            <a:pPr marL="342900" indent="-342900"/>
            <a:endParaRPr lang="en-US" dirty="0"/>
          </a:p>
          <a:p>
            <a:pPr marL="342900" indent="-342900"/>
            <a:r>
              <a:rPr lang="en-US" dirty="0"/>
              <a:t>Sample count grouped by sample distance from origin</a:t>
            </a:r>
          </a:p>
          <a:p>
            <a:endParaRPr lang="en-US" dirty="0"/>
          </a:p>
        </p:txBody>
      </p:sp>
      <p:pic>
        <p:nvPicPr>
          <p:cNvPr id="6" name="Picture 5">
            <a:extLst>
              <a:ext uri="{FF2B5EF4-FFF2-40B4-BE49-F238E27FC236}">
                <a16:creationId xmlns:a16="http://schemas.microsoft.com/office/drawing/2014/main" id="{DEDE19D2-5D7D-4B08-838C-805408DB8277}"/>
              </a:ext>
            </a:extLst>
          </p:cNvPr>
          <p:cNvPicPr>
            <a:picLocks noChangeAspect="1"/>
          </p:cNvPicPr>
          <p:nvPr/>
        </p:nvPicPr>
        <p:blipFill>
          <a:blip r:embed="rId2"/>
          <a:stretch>
            <a:fillRect/>
          </a:stretch>
        </p:blipFill>
        <p:spPr>
          <a:xfrm>
            <a:off x="5157356" y="1600200"/>
            <a:ext cx="6922510" cy="4495800"/>
          </a:xfrm>
          <a:prstGeom prst="rect">
            <a:avLst/>
          </a:prstGeom>
        </p:spPr>
      </p:pic>
      <p:sp>
        <p:nvSpPr>
          <p:cNvPr id="7" name="TextBox 6">
            <a:extLst>
              <a:ext uri="{FF2B5EF4-FFF2-40B4-BE49-F238E27FC236}">
                <a16:creationId xmlns:a16="http://schemas.microsoft.com/office/drawing/2014/main" id="{B79133ED-63BE-4B5A-A337-D823055B4636}"/>
              </a:ext>
            </a:extLst>
          </p:cNvPr>
          <p:cNvSpPr txBox="1"/>
          <p:nvPr/>
        </p:nvSpPr>
        <p:spPr>
          <a:xfrm>
            <a:off x="9609242" y="137708"/>
            <a:ext cx="2582758" cy="369332"/>
          </a:xfrm>
          <a:prstGeom prst="rect">
            <a:avLst/>
          </a:prstGeom>
          <a:noFill/>
        </p:spPr>
        <p:txBody>
          <a:bodyPr wrap="none" rtlCol="0">
            <a:spAutoFit/>
          </a:bodyPr>
          <a:lstStyle/>
          <a:p>
            <a:pPr algn="r"/>
            <a:r>
              <a:rPr lang="en-US" b="1" dirty="0"/>
              <a:t>7nm Inverter Example</a:t>
            </a:r>
          </a:p>
        </p:txBody>
      </p:sp>
      <p:cxnSp>
        <p:nvCxnSpPr>
          <p:cNvPr id="9" name="Straight Arrow Connector 8">
            <a:extLst>
              <a:ext uri="{FF2B5EF4-FFF2-40B4-BE49-F238E27FC236}">
                <a16:creationId xmlns:a16="http://schemas.microsoft.com/office/drawing/2014/main" id="{C4B351D4-2405-431B-B9CC-31954090F4A0}"/>
              </a:ext>
            </a:extLst>
          </p:cNvPr>
          <p:cNvCxnSpPr>
            <a:cxnSpLocks/>
          </p:cNvCxnSpPr>
          <p:nvPr/>
        </p:nvCxnSpPr>
        <p:spPr>
          <a:xfrm>
            <a:off x="4724400" y="3733800"/>
            <a:ext cx="12740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1E2CE14-E5FA-4F5A-9683-4FA9DE37613C}"/>
              </a:ext>
            </a:extLst>
          </p:cNvPr>
          <p:cNvCxnSpPr>
            <a:cxnSpLocks/>
          </p:cNvCxnSpPr>
          <p:nvPr/>
        </p:nvCxnSpPr>
        <p:spPr>
          <a:xfrm>
            <a:off x="4419600" y="5105401"/>
            <a:ext cx="28696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AF43D6D-4F96-401C-9171-F8B48D9EB739}"/>
              </a:ext>
            </a:extLst>
          </p:cNvPr>
          <p:cNvSpPr/>
          <p:nvPr/>
        </p:nvSpPr>
        <p:spPr>
          <a:xfrm>
            <a:off x="5939404" y="3445146"/>
            <a:ext cx="381000" cy="1600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Tree>
    <p:extLst>
      <p:ext uri="{BB962C8B-B14F-4D97-AF65-F5344CB8AC3E}">
        <p14:creationId xmlns:p14="http://schemas.microsoft.com/office/powerpoint/2010/main" val="2347294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6BCF6-7F07-4D1D-9A0B-D7069930DD0E}"/>
              </a:ext>
            </a:extLst>
          </p:cNvPr>
          <p:cNvSpPr>
            <a:spLocks noGrp="1"/>
          </p:cNvSpPr>
          <p:nvPr>
            <p:ph type="title"/>
          </p:nvPr>
        </p:nvSpPr>
        <p:spPr>
          <a:xfrm>
            <a:off x="609600" y="68574"/>
            <a:ext cx="11582400" cy="1150626"/>
          </a:xfrm>
        </p:spPr>
        <p:txBody>
          <a:bodyPr>
            <a:normAutofit/>
          </a:bodyPr>
          <a:lstStyle/>
          <a:p>
            <a:r>
              <a:rPr lang="en-US" dirty="0"/>
              <a:t>Quadratic Forms : Circuit Verification</a:t>
            </a:r>
          </a:p>
        </p:txBody>
      </p:sp>
      <p:sp>
        <p:nvSpPr>
          <p:cNvPr id="5" name="Content Placeholder 4">
            <a:extLst>
              <a:ext uri="{FF2B5EF4-FFF2-40B4-BE49-F238E27FC236}">
                <a16:creationId xmlns:a16="http://schemas.microsoft.com/office/drawing/2014/main" id="{D679E03F-7208-4D86-8391-CA1CFF73E043}"/>
              </a:ext>
            </a:extLst>
          </p:cNvPr>
          <p:cNvSpPr>
            <a:spLocks noGrp="1"/>
          </p:cNvSpPr>
          <p:nvPr>
            <p:ph idx="1"/>
          </p:nvPr>
        </p:nvSpPr>
        <p:spPr>
          <a:xfrm>
            <a:off x="609600" y="1981200"/>
            <a:ext cx="4495800" cy="4281488"/>
          </a:xfrm>
        </p:spPr>
        <p:txBody>
          <a:bodyPr/>
          <a:lstStyle/>
          <a:p>
            <a:pPr marL="342900" indent="-342900"/>
            <a:r>
              <a:rPr lang="en-US" dirty="0"/>
              <a:t>Leakage power of Operational Amplifier</a:t>
            </a:r>
          </a:p>
          <a:p>
            <a:pPr marL="342900" indent="-342900"/>
            <a:endParaRPr lang="en-US" dirty="0"/>
          </a:p>
          <a:p>
            <a:pPr marL="342900" indent="-342900"/>
            <a:r>
              <a:rPr lang="en-US" dirty="0"/>
              <a:t>Quadratic form is better able to model circuit behavior than the linear form</a:t>
            </a:r>
          </a:p>
          <a:p>
            <a:endParaRPr lang="en-US" dirty="0"/>
          </a:p>
        </p:txBody>
      </p:sp>
      <p:pic>
        <p:nvPicPr>
          <p:cNvPr id="3" name="Picture 2">
            <a:extLst>
              <a:ext uri="{FF2B5EF4-FFF2-40B4-BE49-F238E27FC236}">
                <a16:creationId xmlns:a16="http://schemas.microsoft.com/office/drawing/2014/main" id="{62FD511F-48A5-44BC-9FA1-29E337D38A04}"/>
              </a:ext>
            </a:extLst>
          </p:cNvPr>
          <p:cNvPicPr>
            <a:picLocks noChangeAspect="1"/>
          </p:cNvPicPr>
          <p:nvPr/>
        </p:nvPicPr>
        <p:blipFill>
          <a:blip r:embed="rId2"/>
          <a:stretch>
            <a:fillRect/>
          </a:stretch>
        </p:blipFill>
        <p:spPr>
          <a:xfrm>
            <a:off x="5791200" y="1981200"/>
            <a:ext cx="5638800" cy="4229100"/>
          </a:xfrm>
          <a:prstGeom prst="rect">
            <a:avLst/>
          </a:prstGeom>
        </p:spPr>
      </p:pic>
      <p:sp>
        <p:nvSpPr>
          <p:cNvPr id="6" name="TextBox 5">
            <a:extLst>
              <a:ext uri="{FF2B5EF4-FFF2-40B4-BE49-F238E27FC236}">
                <a16:creationId xmlns:a16="http://schemas.microsoft.com/office/drawing/2014/main" id="{88229FD0-4979-40A3-ADE8-45BF7E39C159}"/>
              </a:ext>
            </a:extLst>
          </p:cNvPr>
          <p:cNvSpPr txBox="1"/>
          <p:nvPr/>
        </p:nvSpPr>
        <p:spPr>
          <a:xfrm>
            <a:off x="7944941" y="68574"/>
            <a:ext cx="4266937" cy="369332"/>
          </a:xfrm>
          <a:prstGeom prst="rect">
            <a:avLst/>
          </a:prstGeom>
          <a:noFill/>
        </p:spPr>
        <p:txBody>
          <a:bodyPr wrap="none" rtlCol="0">
            <a:spAutoFit/>
          </a:bodyPr>
          <a:lstStyle/>
          <a:p>
            <a:pPr algn="r"/>
            <a:r>
              <a:rPr lang="en-US" b="1" dirty="0"/>
              <a:t>0.2</a:t>
            </a:r>
            <a:r>
              <a:rPr lang="el-GR" b="1" dirty="0"/>
              <a:t>μ</a:t>
            </a:r>
            <a:r>
              <a:rPr lang="en-US" b="1" dirty="0"/>
              <a:t>m Operational Amplifier Example</a:t>
            </a:r>
          </a:p>
        </p:txBody>
      </p:sp>
    </p:spTree>
    <p:extLst>
      <p:ext uri="{BB962C8B-B14F-4D97-AF65-F5344CB8AC3E}">
        <p14:creationId xmlns:p14="http://schemas.microsoft.com/office/powerpoint/2010/main" val="2238295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vs. Quantile Moment Calculations</a:t>
            </a:r>
          </a:p>
        </p:txBody>
      </p:sp>
      <p:graphicFrame>
        <p:nvGraphicFramePr>
          <p:cNvPr id="6" name="Table 5"/>
          <p:cNvGraphicFramePr>
            <a:graphicFrameLocks noGrp="1"/>
          </p:cNvGraphicFramePr>
          <p:nvPr>
            <p:extLst>
              <p:ext uri="{D42A27DB-BD31-4B8C-83A1-F6EECF244321}">
                <p14:modId xmlns:p14="http://schemas.microsoft.com/office/powerpoint/2010/main" val="723850126"/>
              </p:ext>
            </p:extLst>
          </p:nvPr>
        </p:nvGraphicFramePr>
        <p:xfrm>
          <a:off x="6376852" y="2057400"/>
          <a:ext cx="4824548" cy="2651760"/>
        </p:xfrm>
        <a:graphic>
          <a:graphicData uri="http://schemas.openxmlformats.org/drawingml/2006/table">
            <a:tbl>
              <a:tblPr/>
              <a:tblGrid>
                <a:gridCol w="1371600">
                  <a:extLst>
                    <a:ext uri="{9D8B030D-6E8A-4147-A177-3AD203B41FA5}">
                      <a16:colId xmlns:a16="http://schemas.microsoft.com/office/drawing/2014/main" val="4217226705"/>
                    </a:ext>
                  </a:extLst>
                </a:gridCol>
                <a:gridCol w="731520">
                  <a:extLst>
                    <a:ext uri="{9D8B030D-6E8A-4147-A177-3AD203B41FA5}">
                      <a16:colId xmlns:a16="http://schemas.microsoft.com/office/drawing/2014/main" val="1103648096"/>
                    </a:ext>
                  </a:extLst>
                </a:gridCol>
                <a:gridCol w="917222">
                  <a:extLst>
                    <a:ext uri="{9D8B030D-6E8A-4147-A177-3AD203B41FA5}">
                      <a16:colId xmlns:a16="http://schemas.microsoft.com/office/drawing/2014/main" val="80111598"/>
                    </a:ext>
                  </a:extLst>
                </a:gridCol>
                <a:gridCol w="917222">
                  <a:extLst>
                    <a:ext uri="{9D8B030D-6E8A-4147-A177-3AD203B41FA5}">
                      <a16:colId xmlns:a16="http://schemas.microsoft.com/office/drawing/2014/main" val="1433741266"/>
                    </a:ext>
                  </a:extLst>
                </a:gridCol>
                <a:gridCol w="886984">
                  <a:extLst>
                    <a:ext uri="{9D8B030D-6E8A-4147-A177-3AD203B41FA5}">
                      <a16:colId xmlns:a16="http://schemas.microsoft.com/office/drawing/2014/main" val="408701022"/>
                    </a:ext>
                  </a:extLst>
                </a:gridCol>
              </a:tblGrid>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(reference)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endParaRPr lang="en-US" dirty="0"/>
                    </a:p>
                  </a:txBody>
                  <a:tcP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85583"/>
                  </a:ext>
                </a:extLst>
              </a:tr>
              <a:tr h="2286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1" i="0" u="none" strike="noStrike" dirty="0">
                          <a:solidFill>
                            <a:srgbClr val="000000"/>
                          </a:solidFill>
                          <a:effectLst/>
                          <a:latin typeface="Calibri" panose="020F0502020204030204" pitchFamily="34" charset="0"/>
                        </a:rPr>
                        <a:t>Sample</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200" b="1" i="0" u="none" strike="noStrike" dirty="0">
                          <a:solidFill>
                            <a:srgbClr val="000000"/>
                          </a:solidFill>
                          <a:effectLst/>
                          <a:latin typeface="Calibri" panose="020F0502020204030204" pitchFamily="34" charset="0"/>
                        </a:rPr>
                        <a:t>Quantile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200" b="1" i="0" u="none" strike="noStrike" dirty="0">
                          <a:solidFill>
                            <a:srgbClr val="000000"/>
                          </a:solidFill>
                          <a:effectLst/>
                          <a:latin typeface="Calibri" panose="020F0502020204030204" pitchFamily="34" charset="0"/>
                        </a:rPr>
                        <a:t>Error</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181004016"/>
                  </a:ext>
                </a:extLst>
              </a:tr>
              <a:tr h="228600">
                <a:tc>
                  <a:txBody>
                    <a:bodyPr/>
                    <a:lstStyle/>
                    <a:p>
                      <a:pPr algn="l" fontAlgn="b"/>
                      <a:r>
                        <a:rPr lang="en-US" sz="1200" b="1" i="0" u="none" strike="noStrike" dirty="0">
                          <a:solidFill>
                            <a:srgbClr val="000000"/>
                          </a:solidFill>
                          <a:effectLst/>
                          <a:latin typeface="Calibri" panose="020F0502020204030204" pitchFamily="34" charset="0"/>
                        </a:rPr>
                        <a:t># MC Samples = 1K</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mean</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-1.1097E+01</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-1.1097E+01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08098433"/>
                  </a:ext>
                </a:extLst>
              </a:tr>
              <a:tr h="228600">
                <a:tc>
                  <a:txBody>
                    <a:bodyPr/>
                    <a:lstStyle/>
                    <a:p>
                      <a:pPr algn="l" fontAlgn="b"/>
                      <a:r>
                        <a:rPr lang="en-US" sz="1200" b="1" i="0" u="none" strike="noStrike" dirty="0">
                          <a:solidFill>
                            <a:srgbClr val="000000"/>
                          </a:solidFill>
                          <a:effectLst/>
                          <a:latin typeface="Calibri" panose="020F0502020204030204" pitchFamily="34" charset="0"/>
                        </a:rPr>
                        <a:t># Plot Points = 1K</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std dev</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1.9728E+00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1.9701E+00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0.135%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060194717"/>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skewness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9.5538E-02</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9.2975E-02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2.719%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519516548"/>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kurtosis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3.0289E+00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3.0214E+00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0.247%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055297557"/>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200" b="0" i="0" u="none" strike="noStrike">
                        <a:solidFill>
                          <a:srgbClr val="000000"/>
                        </a:solidFill>
                        <a:effectLst/>
                        <a:latin typeface="Calibri" panose="020F0502020204030204" pitchFamily="34" charset="0"/>
                      </a:endParaRP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932219826"/>
                  </a:ext>
                </a:extLst>
              </a:tr>
              <a:tr h="228600">
                <a:tc>
                  <a:txBody>
                    <a:bodyPr/>
                    <a:lstStyle/>
                    <a:p>
                      <a:pPr algn="l" fontAlgn="b"/>
                      <a:r>
                        <a:rPr lang="en-US" sz="1200" b="1" i="0" u="none" strike="noStrike" dirty="0">
                          <a:solidFill>
                            <a:srgbClr val="000000"/>
                          </a:solidFill>
                          <a:effectLst/>
                          <a:latin typeface="Calibri" panose="020F0502020204030204" pitchFamily="34" charset="0"/>
                        </a:rPr>
                        <a:t># MC Samples = 10K</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mean</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-1.0994E+01</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-1.0994E+01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69942929"/>
                  </a:ext>
                </a:extLst>
              </a:tr>
              <a:tr h="228600">
                <a:tc>
                  <a:txBody>
                    <a:bodyPr/>
                    <a:lstStyle/>
                    <a:p>
                      <a:pPr algn="l" fontAlgn="b"/>
                      <a:r>
                        <a:rPr lang="en-US" sz="1200" b="1" i="0" u="none" strike="noStrike" dirty="0">
                          <a:solidFill>
                            <a:srgbClr val="000000"/>
                          </a:solidFill>
                          <a:effectLst/>
                          <a:latin typeface="Calibri" panose="020F0502020204030204" pitchFamily="34" charset="0"/>
                        </a:rPr>
                        <a:t># Plot Points = 2530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std dev</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2.0130E+00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2.0127E+00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82999495"/>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skewness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-4.8935E-02</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-4.8865E-02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-0.143%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13804668"/>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kurtosis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3.0257E+00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3.0230E+00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0.089%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783438"/>
                  </a:ext>
                </a:extLst>
              </a:tr>
            </a:tbl>
          </a:graphicData>
        </a:graphic>
      </p:graphicFrame>
      <p:pic>
        <p:nvPicPr>
          <p:cNvPr id="5" name="Picture 4"/>
          <p:cNvPicPr>
            <a:picLocks noChangeAspect="1"/>
          </p:cNvPicPr>
          <p:nvPr/>
        </p:nvPicPr>
        <p:blipFill>
          <a:blip r:embed="rId2"/>
          <a:stretch>
            <a:fillRect/>
          </a:stretch>
        </p:blipFill>
        <p:spPr>
          <a:xfrm>
            <a:off x="1728652" y="1211574"/>
            <a:ext cx="4309958" cy="5029200"/>
          </a:xfrm>
          <a:prstGeom prst="rect">
            <a:avLst/>
          </a:prstGeom>
        </p:spPr>
      </p:pic>
      <p:sp>
        <p:nvSpPr>
          <p:cNvPr id="7" name="TextBox 6">
            <a:extLst>
              <a:ext uri="{FF2B5EF4-FFF2-40B4-BE49-F238E27FC236}">
                <a16:creationId xmlns:a16="http://schemas.microsoft.com/office/drawing/2014/main" id="{4DB5F929-EF3D-40BF-8E14-BBA4556582BC}"/>
              </a:ext>
            </a:extLst>
          </p:cNvPr>
          <p:cNvSpPr txBox="1"/>
          <p:nvPr/>
        </p:nvSpPr>
        <p:spPr>
          <a:xfrm>
            <a:off x="7944941" y="68574"/>
            <a:ext cx="4266937" cy="369332"/>
          </a:xfrm>
          <a:prstGeom prst="rect">
            <a:avLst/>
          </a:prstGeom>
          <a:noFill/>
        </p:spPr>
        <p:txBody>
          <a:bodyPr wrap="none" rtlCol="0">
            <a:spAutoFit/>
          </a:bodyPr>
          <a:lstStyle/>
          <a:p>
            <a:pPr algn="r"/>
            <a:r>
              <a:rPr lang="en-US" b="1" dirty="0"/>
              <a:t>0.2</a:t>
            </a:r>
            <a:r>
              <a:rPr lang="el-GR" b="1" dirty="0"/>
              <a:t>μ</a:t>
            </a:r>
            <a:r>
              <a:rPr lang="en-US" b="1" dirty="0"/>
              <a:t>m Operational Amplifier Example</a:t>
            </a:r>
          </a:p>
        </p:txBody>
      </p:sp>
      <p:sp>
        <p:nvSpPr>
          <p:cNvPr id="3" name="TextBox 2">
            <a:extLst>
              <a:ext uri="{FF2B5EF4-FFF2-40B4-BE49-F238E27FC236}">
                <a16:creationId xmlns:a16="http://schemas.microsoft.com/office/drawing/2014/main" id="{9FE6A7D9-38A5-44C7-B998-C0059BD73276}"/>
              </a:ext>
            </a:extLst>
          </p:cNvPr>
          <p:cNvSpPr txBox="1"/>
          <p:nvPr/>
        </p:nvSpPr>
        <p:spPr>
          <a:xfrm>
            <a:off x="7086600" y="5410200"/>
            <a:ext cx="4824548" cy="1015663"/>
          </a:xfrm>
          <a:prstGeom prst="rect">
            <a:avLst/>
          </a:prstGeom>
          <a:noFill/>
        </p:spPr>
        <p:txBody>
          <a:bodyPr wrap="square" rtlCol="0">
            <a:spAutoFit/>
          </a:bodyPr>
          <a:lstStyle/>
          <a:p>
            <a:r>
              <a:rPr lang="en-US" sz="2000" dirty="0"/>
              <a:t>For sample sizes of 1K and 10K, the sample and quantile moment results are within 2.8% and 0.15%, respectively</a:t>
            </a:r>
          </a:p>
        </p:txBody>
      </p:sp>
    </p:spTree>
    <p:extLst>
      <p:ext uri="{BB962C8B-B14F-4D97-AF65-F5344CB8AC3E}">
        <p14:creationId xmlns:p14="http://schemas.microsoft.com/office/powerpoint/2010/main" val="30927718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0B3A-8467-4657-93DB-6352BC62683D}"/>
              </a:ext>
            </a:extLst>
          </p:cNvPr>
          <p:cNvSpPr>
            <a:spLocks noGrp="1"/>
          </p:cNvSpPr>
          <p:nvPr>
            <p:ph type="title"/>
          </p:nvPr>
        </p:nvSpPr>
        <p:spPr>
          <a:xfrm>
            <a:off x="609600" y="68574"/>
            <a:ext cx="11582400" cy="1455426"/>
          </a:xfrm>
        </p:spPr>
        <p:txBody>
          <a:bodyPr>
            <a:normAutofit/>
          </a:bodyPr>
          <a:lstStyle/>
          <a:p>
            <a:r>
              <a:rPr lang="en-US" dirty="0"/>
              <a:t>Moment Computation from Quantile Information:</a:t>
            </a:r>
            <a:br>
              <a:rPr lang="en-US" dirty="0"/>
            </a:br>
            <a:r>
              <a:rPr lang="en-US" dirty="0"/>
              <a:t>Circuit Verification</a:t>
            </a:r>
          </a:p>
        </p:txBody>
      </p:sp>
      <p:sp>
        <p:nvSpPr>
          <p:cNvPr id="14" name="Content Placeholder 13">
            <a:extLst>
              <a:ext uri="{FF2B5EF4-FFF2-40B4-BE49-F238E27FC236}">
                <a16:creationId xmlns:a16="http://schemas.microsoft.com/office/drawing/2014/main" id="{EFDCE3A3-62BB-4D4E-A2A2-81CD29AB59D4}"/>
              </a:ext>
            </a:extLst>
          </p:cNvPr>
          <p:cNvSpPr>
            <a:spLocks noGrp="1"/>
          </p:cNvSpPr>
          <p:nvPr>
            <p:ph idx="1"/>
          </p:nvPr>
        </p:nvSpPr>
        <p:spPr>
          <a:xfrm>
            <a:off x="609600" y="4343400"/>
            <a:ext cx="5638800" cy="1919288"/>
          </a:xfrm>
        </p:spPr>
        <p:txBody>
          <a:bodyPr/>
          <a:lstStyle/>
          <a:p>
            <a:r>
              <a:rPr lang="en-US" dirty="0"/>
              <a:t>The sample and quantile moment computation methods agree for practical circuit measurements</a:t>
            </a:r>
          </a:p>
          <a:p>
            <a:endParaRPr lang="en-US" dirty="0"/>
          </a:p>
        </p:txBody>
      </p:sp>
      <p:pic>
        <p:nvPicPr>
          <p:cNvPr id="3" name="Picture 2">
            <a:extLst>
              <a:ext uri="{FF2B5EF4-FFF2-40B4-BE49-F238E27FC236}">
                <a16:creationId xmlns:a16="http://schemas.microsoft.com/office/drawing/2014/main" id="{226877B5-36F9-404B-9B87-30A74D77A459}"/>
              </a:ext>
            </a:extLst>
          </p:cNvPr>
          <p:cNvPicPr>
            <a:picLocks noChangeAspect="1"/>
          </p:cNvPicPr>
          <p:nvPr/>
        </p:nvPicPr>
        <p:blipFill>
          <a:blip r:embed="rId3"/>
          <a:stretch>
            <a:fillRect/>
          </a:stretch>
        </p:blipFill>
        <p:spPr>
          <a:xfrm>
            <a:off x="8458200" y="1219200"/>
            <a:ext cx="2733396" cy="5410200"/>
          </a:xfrm>
          <a:prstGeom prst="rect">
            <a:avLst/>
          </a:prstGeom>
        </p:spPr>
      </p:pic>
      <p:pic>
        <p:nvPicPr>
          <p:cNvPr id="11" name="Picture 10">
            <a:extLst>
              <a:ext uri="{FF2B5EF4-FFF2-40B4-BE49-F238E27FC236}">
                <a16:creationId xmlns:a16="http://schemas.microsoft.com/office/drawing/2014/main" id="{479B19FA-6D78-4AEF-A0BB-1BA98A0F87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00405" y="2435184"/>
            <a:ext cx="6039759" cy="1186968"/>
          </a:xfrm>
          <a:prstGeom prst="rect">
            <a:avLst/>
          </a:prstGeom>
        </p:spPr>
      </p:pic>
      <p:sp>
        <p:nvSpPr>
          <p:cNvPr id="12" name="TextBox 11">
            <a:extLst>
              <a:ext uri="{FF2B5EF4-FFF2-40B4-BE49-F238E27FC236}">
                <a16:creationId xmlns:a16="http://schemas.microsoft.com/office/drawing/2014/main" id="{F60BB576-F08B-475A-8C70-E3CA298C6E0D}"/>
              </a:ext>
            </a:extLst>
          </p:cNvPr>
          <p:cNvSpPr txBox="1"/>
          <p:nvPr/>
        </p:nvSpPr>
        <p:spPr>
          <a:xfrm>
            <a:off x="740041" y="1905000"/>
            <a:ext cx="4331635" cy="307777"/>
          </a:xfrm>
          <a:prstGeom prst="rect">
            <a:avLst/>
          </a:prstGeom>
          <a:noFill/>
        </p:spPr>
        <p:txBody>
          <a:bodyPr wrap="none" rtlCol="0">
            <a:spAutoFit/>
          </a:bodyPr>
          <a:lstStyle/>
          <a:p>
            <a:r>
              <a:rPr lang="en-US" sz="1400" dirty="0"/>
              <a:t>Comparison of sample and quantile-based moments</a:t>
            </a:r>
          </a:p>
        </p:txBody>
      </p:sp>
      <p:sp>
        <p:nvSpPr>
          <p:cNvPr id="15" name="TextBox 14">
            <a:extLst>
              <a:ext uri="{FF2B5EF4-FFF2-40B4-BE49-F238E27FC236}">
                <a16:creationId xmlns:a16="http://schemas.microsoft.com/office/drawing/2014/main" id="{5432149F-4C76-478D-A7D4-6343A713D25B}"/>
              </a:ext>
            </a:extLst>
          </p:cNvPr>
          <p:cNvSpPr txBox="1"/>
          <p:nvPr/>
        </p:nvSpPr>
        <p:spPr>
          <a:xfrm>
            <a:off x="9609242" y="137708"/>
            <a:ext cx="2582758" cy="369332"/>
          </a:xfrm>
          <a:prstGeom prst="rect">
            <a:avLst/>
          </a:prstGeom>
          <a:noFill/>
        </p:spPr>
        <p:txBody>
          <a:bodyPr wrap="none" rtlCol="0">
            <a:spAutoFit/>
          </a:bodyPr>
          <a:lstStyle/>
          <a:p>
            <a:pPr algn="r"/>
            <a:r>
              <a:rPr lang="en-US" b="1" dirty="0"/>
              <a:t>7nm Inverter Example</a:t>
            </a:r>
          </a:p>
        </p:txBody>
      </p:sp>
    </p:spTree>
    <p:extLst>
      <p:ext uri="{BB962C8B-B14F-4D97-AF65-F5344CB8AC3E}">
        <p14:creationId xmlns:p14="http://schemas.microsoft.com/office/powerpoint/2010/main" val="2699289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319339" cy="1001323"/>
          </a:xfrm>
        </p:spPr>
        <p:txBody>
          <a:bodyPr>
            <a:normAutofit/>
          </a:bodyPr>
          <a:lstStyle/>
          <a:p>
            <a:r>
              <a:rPr lang="en-US" dirty="0"/>
              <a:t>Conclusions</a:t>
            </a:r>
          </a:p>
        </p:txBody>
      </p:sp>
    </p:spTree>
    <p:extLst>
      <p:ext uri="{BB962C8B-B14F-4D97-AF65-F5344CB8AC3E}">
        <p14:creationId xmlns:p14="http://schemas.microsoft.com/office/powerpoint/2010/main" val="37630159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0B3A-8467-4657-93DB-6352BC62683D}"/>
              </a:ext>
            </a:extLst>
          </p:cNvPr>
          <p:cNvSpPr>
            <a:spLocks noGrp="1"/>
          </p:cNvSpPr>
          <p:nvPr>
            <p:ph type="title"/>
          </p:nvPr>
        </p:nvSpPr>
        <p:spPr/>
        <p:txBody>
          <a:bodyPr>
            <a:normAutofit/>
          </a:bodyPr>
          <a:lstStyle/>
          <a:p>
            <a:r>
              <a:rPr lang="en-US" dirty="0"/>
              <a:t>Thesis Contributions</a:t>
            </a:r>
          </a:p>
        </p:txBody>
      </p:sp>
      <p:sp>
        <p:nvSpPr>
          <p:cNvPr id="4" name="Content Placeholder 3">
            <a:extLst>
              <a:ext uri="{FF2B5EF4-FFF2-40B4-BE49-F238E27FC236}">
                <a16:creationId xmlns:a16="http://schemas.microsoft.com/office/drawing/2014/main" id="{F527DAA3-46E3-4899-B3F1-6CEDC4877554}"/>
              </a:ext>
            </a:extLst>
          </p:cNvPr>
          <p:cNvSpPr>
            <a:spLocks noGrp="1"/>
          </p:cNvSpPr>
          <p:nvPr>
            <p:ph idx="1"/>
          </p:nvPr>
        </p:nvSpPr>
        <p:spPr>
          <a:xfrm>
            <a:off x="609600" y="1143000"/>
            <a:ext cx="10972800" cy="5410200"/>
          </a:xfrm>
        </p:spPr>
        <p:txBody>
          <a:bodyPr>
            <a:normAutofit fontScale="92500" lnSpcReduction="10000"/>
          </a:bodyPr>
          <a:lstStyle/>
          <a:p>
            <a:r>
              <a:rPr lang="en-US" dirty="0"/>
              <a:t>In-order Multivariate Sampling (IMS)</a:t>
            </a:r>
          </a:p>
          <a:p>
            <a:pPr lvl="1"/>
            <a:r>
              <a:rPr lang="en-US" dirty="0"/>
              <a:t>Formulation of a novel method to draw samples from the multivariate standard normal distribution in pre-sorted order </a:t>
            </a:r>
          </a:p>
          <a:p>
            <a:pPr lvl="1"/>
            <a:r>
              <a:rPr lang="en-US" dirty="0"/>
              <a:t>Extensions to IMS : mixture with volumetric sampling, directional via von Mises-Fisher distribution, correlated variables</a:t>
            </a:r>
          </a:p>
          <a:p>
            <a:endParaRPr lang="en-US" dirty="0"/>
          </a:p>
          <a:p>
            <a:r>
              <a:rPr lang="en-US" dirty="0"/>
              <a:t>Flow of Statistical Analysis of Quadratic Forms</a:t>
            </a:r>
          </a:p>
          <a:p>
            <a:pPr lvl="1"/>
            <a:r>
              <a:rPr lang="en-US" dirty="0"/>
              <a:t>Fit quadratic models to data using sparse Legendre polynomials</a:t>
            </a:r>
          </a:p>
          <a:p>
            <a:pPr lvl="1"/>
            <a:r>
              <a:rPr lang="en-US" dirty="0"/>
              <a:t>Represent the quadratic form as a sum of normal and chi-square distributions</a:t>
            </a:r>
          </a:p>
          <a:p>
            <a:pPr lvl="1"/>
            <a:r>
              <a:rPr lang="en-US" dirty="0"/>
              <a:t>Calculation of raw/central moments and cumulants</a:t>
            </a:r>
          </a:p>
          <a:p>
            <a:pPr lvl="1"/>
            <a:r>
              <a:rPr lang="en-US" dirty="0"/>
              <a:t>Estimation of quadratic model quantiles via Cornish Fisher expansion</a:t>
            </a:r>
          </a:p>
          <a:p>
            <a:endParaRPr lang="en-US" dirty="0"/>
          </a:p>
          <a:p>
            <a:r>
              <a:rPr lang="en-US" dirty="0"/>
              <a:t>Moment Calculation from Quantile Information by Analytic Integration of CDF</a:t>
            </a:r>
          </a:p>
          <a:p>
            <a:pPr lvl="1"/>
            <a:endParaRPr lang="en-US" dirty="0"/>
          </a:p>
          <a:p>
            <a:r>
              <a:rPr lang="en-US" dirty="0"/>
              <a:t>Integral of the Higher Order Error Function</a:t>
            </a:r>
          </a:p>
          <a:p>
            <a:pPr lvl="1"/>
            <a:r>
              <a:rPr lang="en-US" dirty="0"/>
              <a:t>An analysis of the integrals of higher orders of the error function, proposing a novel closed form solution to those integrals in terms of a newly defined function S</a:t>
            </a:r>
            <a:r>
              <a:rPr lang="en-US" baseline="-25000" dirty="0"/>
              <a:t>t</a:t>
            </a:r>
            <a:r>
              <a:rPr lang="en-US" dirty="0"/>
              <a:t>(x)</a:t>
            </a:r>
          </a:p>
          <a:p>
            <a:pPr lvl="1"/>
            <a:endParaRPr lang="en-US" dirty="0"/>
          </a:p>
        </p:txBody>
      </p:sp>
    </p:spTree>
    <p:extLst>
      <p:ext uri="{BB962C8B-B14F-4D97-AF65-F5344CB8AC3E}">
        <p14:creationId xmlns:p14="http://schemas.microsoft.com/office/powerpoint/2010/main" val="4058266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0B3A-8467-4657-93DB-6352BC62683D}"/>
              </a:ext>
            </a:extLst>
          </p:cNvPr>
          <p:cNvSpPr>
            <a:spLocks noGrp="1"/>
          </p:cNvSpPr>
          <p:nvPr>
            <p:ph type="title"/>
          </p:nvPr>
        </p:nvSpPr>
        <p:spPr/>
        <p:txBody>
          <a:bodyPr>
            <a:normAutofit/>
          </a:bodyPr>
          <a:lstStyle/>
          <a:p>
            <a:r>
              <a:rPr lang="en-US" dirty="0"/>
              <a:t>Industrial Application of Thesis Contributions</a:t>
            </a:r>
          </a:p>
        </p:txBody>
      </p:sp>
      <p:sp>
        <p:nvSpPr>
          <p:cNvPr id="4" name="Content Placeholder 3">
            <a:extLst>
              <a:ext uri="{FF2B5EF4-FFF2-40B4-BE49-F238E27FC236}">
                <a16:creationId xmlns:a16="http://schemas.microsoft.com/office/drawing/2014/main" id="{F527DAA3-46E3-4899-B3F1-6CEDC4877554}"/>
              </a:ext>
            </a:extLst>
          </p:cNvPr>
          <p:cNvSpPr>
            <a:spLocks noGrp="1"/>
          </p:cNvSpPr>
          <p:nvPr>
            <p:ph idx="1"/>
          </p:nvPr>
        </p:nvSpPr>
        <p:spPr>
          <a:xfrm>
            <a:off x="609600" y="1527048"/>
            <a:ext cx="10972800" cy="5026152"/>
          </a:xfrm>
        </p:spPr>
        <p:txBody>
          <a:bodyPr>
            <a:normAutofit/>
          </a:bodyPr>
          <a:lstStyle/>
          <a:p>
            <a:pPr marL="0" indent="0">
              <a:buNone/>
            </a:pPr>
            <a:endParaRPr lang="en-US" sz="2400" dirty="0"/>
          </a:p>
          <a:p>
            <a:r>
              <a:rPr lang="en-US" sz="2400" dirty="0"/>
              <a:t>Capabilities shipped in product in 2018 (Synopsys)</a:t>
            </a:r>
          </a:p>
          <a:p>
            <a:pPr lvl="1"/>
            <a:r>
              <a:rPr lang="en-US" sz="2000" dirty="0"/>
              <a:t>Alternative Monte Carlo Sampling Methods</a:t>
            </a:r>
          </a:p>
          <a:p>
            <a:pPr lvl="2"/>
            <a:r>
              <a:rPr lang="en-US" sz="1800" dirty="0"/>
              <a:t>In-order Multivariate Sampling (IMS)</a:t>
            </a:r>
          </a:p>
          <a:p>
            <a:pPr lvl="2"/>
            <a:r>
              <a:rPr lang="en-US" sz="1800" dirty="0" err="1"/>
              <a:t>Hyperspheric</a:t>
            </a:r>
            <a:r>
              <a:rPr lang="en-US" sz="1800" dirty="0"/>
              <a:t> Uniform Random Sampling (HURS)</a:t>
            </a:r>
          </a:p>
          <a:p>
            <a:pPr lvl="1"/>
            <a:r>
              <a:rPr lang="en-US" sz="2000" dirty="0"/>
              <a:t>Moment Calculation from Quantile Information</a:t>
            </a:r>
          </a:p>
        </p:txBody>
      </p:sp>
      <p:pic>
        <p:nvPicPr>
          <p:cNvPr id="6146" name="Picture 2" descr="Image result for synopsys logo">
            <a:extLst>
              <a:ext uri="{FF2B5EF4-FFF2-40B4-BE49-F238E27FC236}">
                <a16:creationId xmlns:a16="http://schemas.microsoft.com/office/drawing/2014/main" id="{385F9A35-7E27-4FD2-9488-EEF008CE62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22080" y="2478024"/>
            <a:ext cx="2093976" cy="6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5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68574"/>
            <a:ext cx="11581896" cy="998226"/>
          </a:xfrm>
        </p:spPr>
        <p:txBody>
          <a:bodyPr/>
          <a:lstStyle/>
          <a:p>
            <a:r>
              <a:rPr lang="en-US" dirty="0"/>
              <a:t>Sampling</a:t>
            </a:r>
          </a:p>
        </p:txBody>
      </p:sp>
      <p:sp>
        <p:nvSpPr>
          <p:cNvPr id="7" name="Content Placeholder 6"/>
          <p:cNvSpPr>
            <a:spLocks noGrp="1"/>
          </p:cNvSpPr>
          <p:nvPr>
            <p:ph idx="1"/>
          </p:nvPr>
        </p:nvSpPr>
        <p:spPr>
          <a:xfrm>
            <a:off x="609600" y="1676400"/>
            <a:ext cx="10972800" cy="4586288"/>
          </a:xfrm>
        </p:spPr>
        <p:txBody>
          <a:bodyPr/>
          <a:lstStyle/>
          <a:p>
            <a:r>
              <a:rPr lang="en-US" dirty="0"/>
              <a:t>For circuit simulation application, while the distribution of the process variables is provided by the foundry and generally assumed to be normal, the distribution of the response is usually not known analytically</a:t>
            </a:r>
          </a:p>
          <a:p>
            <a:r>
              <a:rPr lang="en-US" dirty="0"/>
              <a:t>The response distribution and appropriate statistical measures like moments and percentiles are determined by Monte Carlo sampling</a:t>
            </a:r>
          </a:p>
          <a:p>
            <a:r>
              <a:rPr lang="en-US" dirty="0"/>
              <a:t>One mimics the manufacturing process on the computer by </a:t>
            </a:r>
          </a:p>
          <a:p>
            <a:pPr lvl="1"/>
            <a:r>
              <a:rPr lang="en-US" dirty="0"/>
              <a:t>Generating random numbers for the process variables</a:t>
            </a:r>
          </a:p>
          <a:p>
            <a:pPr lvl="1"/>
            <a:r>
              <a:rPr lang="en-US" dirty="0"/>
              <a:t>Simulating the circuit with these random variables</a:t>
            </a:r>
          </a:p>
          <a:p>
            <a:pPr lvl="1"/>
            <a:r>
              <a:rPr lang="en-US" dirty="0"/>
              <a:t>Post-processing the output once sufficient number of samples have been simulated</a:t>
            </a:r>
          </a:p>
        </p:txBody>
      </p:sp>
    </p:spTree>
    <p:custDataLst>
      <p:tags r:id="rId1"/>
    </p:custDataLst>
    <p:extLst>
      <p:ext uri="{BB962C8B-B14F-4D97-AF65-F5344CB8AC3E}">
        <p14:creationId xmlns:p14="http://schemas.microsoft.com/office/powerpoint/2010/main" val="28772828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21F7-649A-47AE-A871-85E5755BB8FE}"/>
              </a:ext>
            </a:extLst>
          </p:cNvPr>
          <p:cNvSpPr>
            <a:spLocks noGrp="1"/>
          </p:cNvSpPr>
          <p:nvPr>
            <p:ph type="title"/>
          </p:nvPr>
        </p:nvSpPr>
        <p:spPr/>
        <p:txBody>
          <a:bodyPr/>
          <a:lstStyle/>
          <a:p>
            <a:r>
              <a:rPr lang="en-US" dirty="0"/>
              <a:t>Possible Future Work</a:t>
            </a:r>
          </a:p>
        </p:txBody>
      </p:sp>
      <p:sp>
        <p:nvSpPr>
          <p:cNvPr id="2" name="Content Placeholder 1">
            <a:extLst>
              <a:ext uri="{FF2B5EF4-FFF2-40B4-BE49-F238E27FC236}">
                <a16:creationId xmlns:a16="http://schemas.microsoft.com/office/drawing/2014/main" id="{31A17EBF-EE57-4A09-95D3-9299D558EC54}"/>
              </a:ext>
            </a:extLst>
          </p:cNvPr>
          <p:cNvSpPr>
            <a:spLocks noGrp="1"/>
          </p:cNvSpPr>
          <p:nvPr>
            <p:ph idx="1"/>
          </p:nvPr>
        </p:nvSpPr>
        <p:spPr>
          <a:xfrm>
            <a:off x="609600" y="1414463"/>
            <a:ext cx="7010400" cy="4848225"/>
          </a:xfrm>
        </p:spPr>
        <p:txBody>
          <a:bodyPr/>
          <a:lstStyle/>
          <a:p>
            <a:r>
              <a:rPr lang="en-US" dirty="0"/>
              <a:t>Extension of In-order multivariate sampling to distributions other than the multivariate standard normal</a:t>
            </a:r>
          </a:p>
          <a:p>
            <a:r>
              <a:rPr lang="en-US" dirty="0"/>
              <a:t>Numerical approximation to S</a:t>
            </a:r>
            <a:r>
              <a:rPr lang="en-US" baseline="-25000" dirty="0"/>
              <a:t>t</a:t>
            </a:r>
            <a:r>
              <a:rPr lang="en-US" dirty="0"/>
              <a:t>(x)</a:t>
            </a:r>
          </a:p>
          <a:p>
            <a:endParaRPr lang="en-US" dirty="0"/>
          </a:p>
        </p:txBody>
      </p:sp>
    </p:spTree>
    <p:extLst>
      <p:ext uri="{BB962C8B-B14F-4D97-AF65-F5344CB8AC3E}">
        <p14:creationId xmlns:p14="http://schemas.microsoft.com/office/powerpoint/2010/main" val="1960162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ntu logo taiw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0800" y="304800"/>
            <a:ext cx="1778516" cy="73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06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319339" cy="1001323"/>
          </a:xfrm>
        </p:spPr>
        <p:txBody>
          <a:bodyPr/>
          <a:lstStyle/>
          <a:p>
            <a:r>
              <a:rPr lang="en-US" dirty="0"/>
              <a:t>Statistical Background</a:t>
            </a:r>
          </a:p>
        </p:txBody>
      </p:sp>
    </p:spTree>
    <p:extLst>
      <p:ext uri="{BB962C8B-B14F-4D97-AF65-F5344CB8AC3E}">
        <p14:creationId xmlns:p14="http://schemas.microsoft.com/office/powerpoint/2010/main" val="14688085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0FA66A3-1253-48F8-8AF3-4B9931CF35D3}"/>
              </a:ext>
            </a:extLst>
          </p:cNvPr>
          <p:cNvPicPr>
            <a:picLocks noChangeAspect="1"/>
          </p:cNvPicPr>
          <p:nvPr/>
        </p:nvPicPr>
        <p:blipFill>
          <a:blip r:embed="rId4"/>
          <a:stretch>
            <a:fillRect/>
          </a:stretch>
        </p:blipFill>
        <p:spPr>
          <a:xfrm>
            <a:off x="6172201" y="815871"/>
            <a:ext cx="5967991" cy="5813529"/>
          </a:xfrm>
          <a:prstGeom prst="rect">
            <a:avLst/>
          </a:prstGeom>
        </p:spPr>
      </p:pic>
      <p:sp>
        <p:nvSpPr>
          <p:cNvPr id="2" name="Title 1"/>
          <p:cNvSpPr>
            <a:spLocks noGrp="1"/>
          </p:cNvSpPr>
          <p:nvPr>
            <p:ph type="title"/>
          </p:nvPr>
        </p:nvSpPr>
        <p:spPr>
          <a:xfrm>
            <a:off x="609600" y="68574"/>
            <a:ext cx="11581896" cy="662704"/>
          </a:xfrm>
        </p:spPr>
        <p:txBody>
          <a:bodyPr/>
          <a:lstStyle/>
          <a:p>
            <a:r>
              <a:rPr lang="en-US" dirty="0"/>
              <a:t>Probability Density Function (PDF)</a:t>
            </a:r>
          </a:p>
        </p:txBody>
      </p:sp>
      <p:sp>
        <p:nvSpPr>
          <p:cNvPr id="3" name="Content Placeholder 2"/>
          <p:cNvSpPr>
            <a:spLocks noGrp="1"/>
          </p:cNvSpPr>
          <p:nvPr>
            <p:ph idx="1"/>
          </p:nvPr>
        </p:nvSpPr>
        <p:spPr>
          <a:xfrm>
            <a:off x="367173" y="1258816"/>
            <a:ext cx="5652628" cy="5218184"/>
          </a:xfrm>
        </p:spPr>
        <p:txBody>
          <a:bodyPr>
            <a:normAutofit fontScale="92500" lnSpcReduction="20000"/>
          </a:bodyPr>
          <a:lstStyle/>
          <a:p>
            <a:r>
              <a:rPr lang="en-US" sz="2400" dirty="0"/>
              <a:t>Process variation is often modeled through the Gaussian or normal probability density function</a:t>
            </a:r>
          </a:p>
          <a:p>
            <a:pPr lvl="1"/>
            <a:r>
              <a:rPr lang="en-US" sz="2000" dirty="0"/>
              <a:t>All density functions are non-negative at all </a:t>
            </a:r>
            <a:r>
              <a:rPr lang="en-US" sz="2000" i="1" dirty="0"/>
              <a:t>x </a:t>
            </a:r>
            <a:r>
              <a:rPr lang="en-US" sz="2000" dirty="0"/>
              <a:t>and the integral under the curve is 1</a:t>
            </a:r>
          </a:p>
          <a:p>
            <a:r>
              <a:rPr lang="en-US" sz="2400" dirty="0"/>
              <a:t>Representing process variables by a normal density is often an approximation</a:t>
            </a:r>
          </a:p>
          <a:p>
            <a:r>
              <a:rPr lang="en-US" sz="2400" dirty="0"/>
              <a:t>Example : For circuits simulation, although IRV probability is non-zero from </a:t>
            </a:r>
            <a:r>
              <a:rPr lang="en-US" sz="2400" i="1" dirty="0"/>
              <a:t>-∞ </a:t>
            </a:r>
            <a:r>
              <a:rPr lang="en-US" sz="2400" dirty="0"/>
              <a:t>to +</a:t>
            </a:r>
            <a:r>
              <a:rPr lang="en-US" dirty="0"/>
              <a:t>∞</a:t>
            </a:r>
            <a:r>
              <a:rPr lang="en-US" sz="2400" dirty="0"/>
              <a:t>, physical quantities like channel length have limited range</a:t>
            </a:r>
          </a:p>
          <a:p>
            <a:pPr lvl="1"/>
            <a:r>
              <a:rPr lang="en-US" sz="2000" dirty="0"/>
              <a:t>Non-physical values seldom arise in simulation because variation in production processes is small</a:t>
            </a:r>
          </a:p>
          <a:p>
            <a:pPr marL="0" indent="0">
              <a:buNone/>
            </a:pPr>
            <a:endParaRPr lang="en-US" sz="2400" dirty="0"/>
          </a:p>
          <a:p>
            <a:pPr marL="0" indent="0">
              <a:spcBef>
                <a:spcPts val="0"/>
              </a:spcBef>
              <a:buNone/>
            </a:pPr>
            <a:r>
              <a:rPr lang="en-US" sz="1400" b="1" dirty="0"/>
              <a:t>R code </a:t>
            </a:r>
          </a:p>
          <a:p>
            <a:pPr marL="0" indent="0">
              <a:spcBef>
                <a:spcPts val="0"/>
              </a:spcBef>
              <a:buNone/>
            </a:pPr>
            <a:r>
              <a:rPr lang="en-US" sz="1400" i="1" dirty="0">
                <a:solidFill>
                  <a:srgbClr val="00B0F0"/>
                </a:solidFill>
              </a:rPr>
              <a:t>x = seq(-4, 4, length = 1000)</a:t>
            </a:r>
          </a:p>
          <a:p>
            <a:pPr marL="0" indent="0">
              <a:spcBef>
                <a:spcPts val="0"/>
              </a:spcBef>
              <a:buNone/>
            </a:pPr>
            <a:r>
              <a:rPr lang="en-US" sz="1400" i="1" dirty="0">
                <a:solidFill>
                  <a:srgbClr val="00B0F0"/>
                </a:solidFill>
              </a:rPr>
              <a:t>plot(x, </a:t>
            </a:r>
            <a:r>
              <a:rPr lang="en-US" sz="1400" i="1" dirty="0" err="1">
                <a:solidFill>
                  <a:srgbClr val="00B0F0"/>
                </a:solidFill>
              </a:rPr>
              <a:t>dnorm</a:t>
            </a:r>
            <a:r>
              <a:rPr lang="en-US" sz="1400" i="1" dirty="0">
                <a:solidFill>
                  <a:srgbClr val="00B0F0"/>
                </a:solidFill>
              </a:rPr>
              <a:t>(x))</a:t>
            </a:r>
          </a:p>
        </p:txBody>
      </p:sp>
      <p:pic>
        <p:nvPicPr>
          <p:cNvPr id="9" name="Picture 8">
            <a:extLst>
              <a:ext uri="{FF2B5EF4-FFF2-40B4-BE49-F238E27FC236}">
                <a16:creationId xmlns:a16="http://schemas.microsoft.com/office/drawing/2014/main" id="{2E9323D5-77CD-4E9C-93B4-3F3EE1609F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934200" y="1524000"/>
            <a:ext cx="2001761" cy="457200"/>
          </a:xfrm>
          <a:prstGeom prst="rect">
            <a:avLst/>
          </a:prstGeom>
        </p:spPr>
      </p:pic>
    </p:spTree>
    <p:custDataLst>
      <p:tags r:id="rId1"/>
    </p:custDataLst>
    <p:extLst>
      <p:ext uri="{BB962C8B-B14F-4D97-AF65-F5344CB8AC3E}">
        <p14:creationId xmlns:p14="http://schemas.microsoft.com/office/powerpoint/2010/main" val="3406764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852887"/>
          </a:xfrm>
        </p:spPr>
        <p:txBody>
          <a:bodyPr/>
          <a:lstStyle/>
          <a:p>
            <a:r>
              <a:rPr lang="en-US" dirty="0"/>
              <a:t>Area under the PDF</a:t>
            </a:r>
          </a:p>
        </p:txBody>
      </p:sp>
      <p:sp>
        <p:nvSpPr>
          <p:cNvPr id="3" name="Content Placeholder 2"/>
          <p:cNvSpPr>
            <a:spLocks noGrp="1"/>
          </p:cNvSpPr>
          <p:nvPr>
            <p:ph idx="1"/>
          </p:nvPr>
        </p:nvSpPr>
        <p:spPr>
          <a:xfrm>
            <a:off x="609600" y="1135673"/>
            <a:ext cx="5679141" cy="5127016"/>
          </a:xfrm>
        </p:spPr>
        <p:txBody>
          <a:bodyPr>
            <a:normAutofit lnSpcReduction="10000"/>
          </a:bodyPr>
          <a:lstStyle/>
          <a:p>
            <a:r>
              <a:rPr lang="en-US" sz="2400" dirty="0"/>
              <a:t>Area under the density function to a specified ordinate </a:t>
            </a:r>
            <a:r>
              <a:rPr lang="en-US" sz="2400" i="1" dirty="0"/>
              <a:t>x</a:t>
            </a:r>
            <a:r>
              <a:rPr lang="en-US" sz="2400" dirty="0"/>
              <a:t> gives the probability of an event</a:t>
            </a:r>
          </a:p>
          <a:p>
            <a:pPr lvl="1"/>
            <a:r>
              <a:rPr lang="en-US" sz="2000" dirty="0"/>
              <a:t>Example: Area of the shaded region is the probability that the value of the random variable </a:t>
            </a:r>
            <a:r>
              <a:rPr lang="en-US" sz="2000" i="1" dirty="0"/>
              <a:t>x</a:t>
            </a:r>
            <a:r>
              <a:rPr lang="en-US" sz="2000" dirty="0"/>
              <a:t> is less than 2</a:t>
            </a:r>
          </a:p>
          <a:p>
            <a:r>
              <a:rPr lang="en-US" sz="2400" dirty="0"/>
              <a:t>For the normal distribution</a:t>
            </a:r>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a:p>
            <a:pPr marL="0" indent="0">
              <a:buNone/>
            </a:pPr>
            <a:r>
              <a:rPr lang="en-US" sz="1400" i="1" dirty="0">
                <a:solidFill>
                  <a:srgbClr val="00B0F0"/>
                </a:solidFill>
              </a:rPr>
              <a:t>p = </a:t>
            </a:r>
            <a:r>
              <a:rPr lang="en-US" sz="1400" i="1" dirty="0" err="1">
                <a:solidFill>
                  <a:srgbClr val="00B0F0"/>
                </a:solidFill>
              </a:rPr>
              <a:t>pnorm</a:t>
            </a:r>
            <a:r>
              <a:rPr lang="en-US" sz="1400" i="1" dirty="0">
                <a:solidFill>
                  <a:srgbClr val="00B0F0"/>
                </a:solidFill>
              </a:rPr>
              <a:t>(2)</a:t>
            </a:r>
          </a:p>
          <a:p>
            <a:pPr marL="0" indent="0">
              <a:buNone/>
            </a:pPr>
            <a:endParaRPr lang="en-US" dirty="0"/>
          </a:p>
        </p:txBody>
      </p:sp>
      <p:pic>
        <p:nvPicPr>
          <p:cNvPr id="5" name="Picture 4"/>
          <p:cNvPicPr>
            <a:picLocks noChangeAspect="1"/>
          </p:cNvPicPr>
          <p:nvPr/>
        </p:nvPicPr>
        <p:blipFill>
          <a:blip r:embed="rId4"/>
          <a:stretch>
            <a:fillRect/>
          </a:stretch>
        </p:blipFill>
        <p:spPr>
          <a:xfrm>
            <a:off x="6485965" y="1135672"/>
            <a:ext cx="5429121" cy="5405806"/>
          </a:xfrm>
          <a:prstGeom prst="rect">
            <a:avLst/>
          </a:prstGeom>
        </p:spPr>
      </p:pic>
      <p:pic>
        <p:nvPicPr>
          <p:cNvPr id="14" name="Picture 13">
            <a:extLst>
              <a:ext uri="{FF2B5EF4-FFF2-40B4-BE49-F238E27FC236}">
                <a16:creationId xmlns:a16="http://schemas.microsoft.com/office/drawing/2014/main" id="{2CB21751-7597-4F7A-8D12-9A2A8BFAB4E3}"/>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828800" y="4038600"/>
            <a:ext cx="2150095" cy="594286"/>
          </a:xfrm>
          <a:prstGeom prst="rect">
            <a:avLst/>
          </a:prstGeom>
        </p:spPr>
      </p:pic>
    </p:spTree>
    <p:custDataLst>
      <p:tags r:id="rId1"/>
    </p:custDataLst>
    <p:extLst>
      <p:ext uri="{BB962C8B-B14F-4D97-AF65-F5344CB8AC3E}">
        <p14:creationId xmlns:p14="http://schemas.microsoft.com/office/powerpoint/2010/main" val="529230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782216"/>
          </a:xfrm>
        </p:spPr>
        <p:txBody>
          <a:bodyPr/>
          <a:lstStyle/>
          <a:p>
            <a:r>
              <a:rPr lang="en-US" dirty="0"/>
              <a:t>Cumulative Distribution Function (CDF)</a:t>
            </a:r>
          </a:p>
        </p:txBody>
      </p:sp>
      <p:sp>
        <p:nvSpPr>
          <p:cNvPr id="3" name="Content Placeholder 2"/>
          <p:cNvSpPr>
            <a:spLocks noGrp="1"/>
          </p:cNvSpPr>
          <p:nvPr>
            <p:ph idx="1"/>
          </p:nvPr>
        </p:nvSpPr>
        <p:spPr>
          <a:xfrm>
            <a:off x="429370" y="1371600"/>
            <a:ext cx="5805859" cy="4910967"/>
          </a:xfrm>
        </p:spPr>
        <p:txBody>
          <a:bodyPr>
            <a:normAutofit/>
          </a:bodyPr>
          <a:lstStyle/>
          <a:p>
            <a:r>
              <a:rPr lang="en-US" dirty="0"/>
              <a:t>The plot shows the value of the integral under the density curve from –</a:t>
            </a:r>
            <a:r>
              <a:rPr lang="en-US" i="1" dirty="0"/>
              <a:t>∞</a:t>
            </a:r>
            <a:r>
              <a:rPr lang="en-US" dirty="0"/>
              <a:t> to a particular ordinate </a:t>
            </a:r>
            <a:r>
              <a:rPr lang="en-US" i="1" dirty="0"/>
              <a:t>x, </a:t>
            </a:r>
            <a:r>
              <a:rPr lang="en-US" dirty="0"/>
              <a:t>say</a:t>
            </a:r>
            <a:r>
              <a:rPr lang="en-US" i="1" dirty="0"/>
              <a:t> p = </a:t>
            </a:r>
            <a:r>
              <a:rPr lang="en-US" dirty="0">
                <a:sym typeface="Symbol" panose="05050102010706020507" pitchFamily="18" charset="2"/>
              </a:rPr>
              <a:t></a:t>
            </a:r>
            <a:r>
              <a:rPr lang="en-US" i="1" dirty="0">
                <a:sym typeface="Symbol" panose="05050102010706020507" pitchFamily="18" charset="2"/>
              </a:rPr>
              <a:t>(x) </a:t>
            </a:r>
            <a:r>
              <a:rPr lang="en-US" dirty="0">
                <a:sym typeface="Symbol" panose="05050102010706020507" pitchFamily="18" charset="2"/>
              </a:rPr>
              <a:t>for the normal density</a:t>
            </a:r>
            <a:endParaRPr lang="en-US" dirty="0"/>
          </a:p>
          <a:p>
            <a:r>
              <a:rPr lang="en-US" dirty="0"/>
              <a:t>It is called the </a:t>
            </a:r>
            <a:r>
              <a:rPr lang="en-US" dirty="0">
                <a:solidFill>
                  <a:schemeClr val="tx2"/>
                </a:solidFill>
              </a:rPr>
              <a:t>cumulative distribution function</a:t>
            </a:r>
          </a:p>
          <a:p>
            <a:pPr lvl="1"/>
            <a:r>
              <a:rPr lang="en-US" dirty="0"/>
              <a:t>It ranges from zero to one and is weakly monotonic (monotonically non-decreasing)</a:t>
            </a:r>
          </a:p>
          <a:p>
            <a:r>
              <a:rPr lang="en-US" dirty="0"/>
              <a:t>The probability of the random variable being less than a certain value can be determined directly from the plot</a:t>
            </a:r>
          </a:p>
        </p:txBody>
      </p:sp>
      <p:pic>
        <p:nvPicPr>
          <p:cNvPr id="7" name="Picture 6"/>
          <p:cNvPicPr>
            <a:picLocks noChangeAspect="1"/>
          </p:cNvPicPr>
          <p:nvPr/>
        </p:nvPicPr>
        <p:blipFill>
          <a:blip r:embed="rId3"/>
          <a:stretch>
            <a:fillRect/>
          </a:stretch>
        </p:blipFill>
        <p:spPr>
          <a:xfrm>
            <a:off x="6557193" y="850790"/>
            <a:ext cx="5602010" cy="5577950"/>
          </a:xfrm>
          <a:prstGeom prst="rect">
            <a:avLst/>
          </a:prstGeom>
        </p:spPr>
      </p:pic>
      <p:sp>
        <p:nvSpPr>
          <p:cNvPr id="5" name="Rectangle 4"/>
          <p:cNvSpPr/>
          <p:nvPr/>
        </p:nvSpPr>
        <p:spPr>
          <a:xfrm>
            <a:off x="609600" y="5680617"/>
            <a:ext cx="6096000" cy="523220"/>
          </a:xfrm>
          <a:prstGeom prst="rect">
            <a:avLst/>
          </a:prstGeom>
        </p:spPr>
        <p:txBody>
          <a:bodyPr>
            <a:spAutoFit/>
          </a:bodyPr>
          <a:lstStyle/>
          <a:p>
            <a:pPr lvl="0" defTabSz="914400">
              <a:buClr>
                <a:prstClr val="black"/>
              </a:buClr>
            </a:pPr>
            <a:r>
              <a:rPr lang="en-US" sz="1400" i="1" dirty="0">
                <a:solidFill>
                  <a:srgbClr val="00B0F0"/>
                </a:solidFill>
              </a:rPr>
              <a:t>x = </a:t>
            </a:r>
            <a:r>
              <a:rPr lang="en-US" sz="1400" i="1" dirty="0" err="1">
                <a:solidFill>
                  <a:srgbClr val="00B0F0"/>
                </a:solidFill>
              </a:rPr>
              <a:t>seq</a:t>
            </a:r>
            <a:r>
              <a:rPr lang="en-US" sz="1400" i="1" dirty="0">
                <a:solidFill>
                  <a:srgbClr val="00B0F0"/>
                </a:solidFill>
              </a:rPr>
              <a:t>(-4, 4, length = 1000)</a:t>
            </a:r>
          </a:p>
          <a:p>
            <a:pPr lvl="0" defTabSz="914400">
              <a:buClr>
                <a:prstClr val="black"/>
              </a:buClr>
            </a:pPr>
            <a:r>
              <a:rPr lang="en-US" sz="1400" i="1" dirty="0">
                <a:solidFill>
                  <a:srgbClr val="00B0F0"/>
                </a:solidFill>
              </a:rPr>
              <a:t>plot(x, </a:t>
            </a:r>
            <a:r>
              <a:rPr lang="en-US" sz="1400" i="1" dirty="0" err="1">
                <a:solidFill>
                  <a:srgbClr val="00B0F0"/>
                </a:solidFill>
              </a:rPr>
              <a:t>pnorm</a:t>
            </a:r>
            <a:r>
              <a:rPr lang="en-US" sz="1400" i="1" dirty="0">
                <a:solidFill>
                  <a:srgbClr val="00B0F0"/>
                </a:solidFill>
              </a:rPr>
              <a:t>(x))</a:t>
            </a:r>
          </a:p>
        </p:txBody>
      </p:sp>
    </p:spTree>
    <p:custDataLst>
      <p:tags r:id="rId1"/>
    </p:custDataLst>
    <p:extLst>
      <p:ext uri="{BB962C8B-B14F-4D97-AF65-F5344CB8AC3E}">
        <p14:creationId xmlns:p14="http://schemas.microsoft.com/office/powerpoint/2010/main" val="2689338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894207"/>
          </a:xfrm>
        </p:spPr>
        <p:txBody>
          <a:bodyPr/>
          <a:lstStyle/>
          <a:p>
            <a:r>
              <a:rPr lang="en-US" dirty="0"/>
              <a:t>Statistical Measures</a:t>
            </a:r>
          </a:p>
        </p:txBody>
      </p:sp>
      <p:sp>
        <p:nvSpPr>
          <p:cNvPr id="3" name="Content Placeholder 2"/>
          <p:cNvSpPr>
            <a:spLocks noGrp="1"/>
          </p:cNvSpPr>
          <p:nvPr>
            <p:ph idx="1"/>
          </p:nvPr>
        </p:nvSpPr>
        <p:spPr>
          <a:xfrm>
            <a:off x="609600" y="1447799"/>
            <a:ext cx="7039232" cy="4814889"/>
          </a:xfrm>
        </p:spPr>
        <p:txBody>
          <a:bodyPr/>
          <a:lstStyle/>
          <a:p>
            <a:r>
              <a:rPr lang="en-US" dirty="0"/>
              <a:t>In addition to plots for distributions, a few associated quantitative values are also useful</a:t>
            </a:r>
          </a:p>
          <a:p>
            <a:endParaRPr lang="en-US" dirty="0"/>
          </a:p>
          <a:p>
            <a:r>
              <a:rPr lang="en-US" dirty="0"/>
              <a:t>Moments (mean, standard deviation, skewness, kurtosis)</a:t>
            </a:r>
          </a:p>
          <a:p>
            <a:pPr lvl="1"/>
            <a:r>
              <a:rPr lang="en-US" dirty="0"/>
              <a:t>Skewness is zero for symmetric distributions</a:t>
            </a:r>
          </a:p>
          <a:p>
            <a:pPr lvl="1"/>
            <a:r>
              <a:rPr lang="en-US" dirty="0"/>
              <a:t>Kurtosis has value 3 for normal distributions</a:t>
            </a:r>
          </a:p>
          <a:p>
            <a:pPr marL="292608" lvl="1" indent="0">
              <a:buNone/>
            </a:pPr>
            <a:endParaRPr lang="en-US" dirty="0"/>
          </a:p>
          <a:p>
            <a:r>
              <a:rPr lang="en-US" dirty="0">
                <a:sym typeface="Symbol"/>
              </a:rPr>
              <a:t>Quantiles</a:t>
            </a:r>
          </a:p>
          <a:p>
            <a:pPr lvl="1"/>
            <a:r>
              <a:rPr lang="en-US" dirty="0">
                <a:sym typeface="Symbol"/>
              </a:rPr>
              <a:t>Robust estimates of the cumulative distribution function (CDF)</a:t>
            </a:r>
          </a:p>
          <a:p>
            <a:pPr lvl="1"/>
            <a:r>
              <a:rPr lang="en-US" dirty="0">
                <a:sym typeface="Symbol"/>
              </a:rPr>
              <a:t>Q01 and Q99 estimate the coordinates where the CDF has value 0.01 and 0.99 respectively</a:t>
            </a:r>
          </a:p>
          <a:p>
            <a:pPr lvl="1"/>
            <a:r>
              <a:rPr lang="en-US" dirty="0">
                <a:sym typeface="Symbol"/>
              </a:rPr>
              <a:t>Q50 is the median</a:t>
            </a:r>
          </a:p>
        </p:txBody>
      </p:sp>
      <p:graphicFrame>
        <p:nvGraphicFramePr>
          <p:cNvPr id="5" name="Object 4"/>
          <p:cNvGraphicFramePr>
            <a:graphicFrameLocks noChangeAspect="1"/>
          </p:cNvGraphicFramePr>
          <p:nvPr>
            <p:extLst>
              <p:ext uri="{D42A27DB-BD31-4B8C-83A1-F6EECF244321}">
                <p14:modId xmlns:p14="http://schemas.microsoft.com/office/powerpoint/2010/main" val="3991822231"/>
              </p:ext>
            </p:extLst>
          </p:nvPr>
        </p:nvGraphicFramePr>
        <p:xfrm>
          <a:off x="8839200" y="1752600"/>
          <a:ext cx="2006023" cy="2319518"/>
        </p:xfrm>
        <a:graphic>
          <a:graphicData uri="http://schemas.openxmlformats.org/presentationml/2006/ole">
            <mc:AlternateContent xmlns:mc="http://schemas.openxmlformats.org/markup-compatibility/2006">
              <mc:Choice xmlns:v="urn:schemas-microsoft-com:vml" Requires="v">
                <p:oleObj spid="_x0000_s3090" name="Equation" r:id="rId4" imgW="1384200" imgH="1600200" progId="Equation.3">
                  <p:embed/>
                </p:oleObj>
              </mc:Choice>
              <mc:Fallback>
                <p:oleObj name="Equation" r:id="rId4" imgW="1384200" imgH="1600200" progId="Equation.3">
                  <p:embed/>
                  <p:pic>
                    <p:nvPicPr>
                      <p:cNvPr id="5" name="Object 4"/>
                      <p:cNvPicPr/>
                      <p:nvPr/>
                    </p:nvPicPr>
                    <p:blipFill>
                      <a:blip r:embed="rId5"/>
                      <a:stretch>
                        <a:fillRect/>
                      </a:stretch>
                    </p:blipFill>
                    <p:spPr>
                      <a:xfrm>
                        <a:off x="8839200" y="1752600"/>
                        <a:ext cx="2006023" cy="2319518"/>
                      </a:xfrm>
                      <a:prstGeom prst="rect">
                        <a:avLst/>
                      </a:prstGeom>
                      <a:ln>
                        <a:solidFill>
                          <a:srgbClr val="00B0F0"/>
                        </a:solidFill>
                      </a:ln>
                    </p:spPr>
                  </p:pic>
                </p:oleObj>
              </mc:Fallback>
            </mc:AlternateContent>
          </a:graphicData>
        </a:graphic>
      </p:graphicFrame>
    </p:spTree>
    <p:custDataLst>
      <p:tags r:id="rId2"/>
    </p:custDataLst>
    <p:extLst>
      <p:ext uri="{BB962C8B-B14F-4D97-AF65-F5344CB8AC3E}">
        <p14:creationId xmlns:p14="http://schemas.microsoft.com/office/powerpoint/2010/main" val="19619782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68574"/>
            <a:ext cx="11581896" cy="751697"/>
          </a:xfrm>
        </p:spPr>
        <p:txBody>
          <a:bodyPr/>
          <a:lstStyle/>
          <a:p>
            <a:r>
              <a:rPr lang="en-US" dirty="0"/>
              <a:t>Statistical Measures (Standard Normal Distribution)</a:t>
            </a:r>
          </a:p>
        </p:txBody>
      </p:sp>
      <p:grpSp>
        <p:nvGrpSpPr>
          <p:cNvPr id="9" name="Group 8"/>
          <p:cNvGrpSpPr/>
          <p:nvPr/>
        </p:nvGrpSpPr>
        <p:grpSpPr>
          <a:xfrm>
            <a:off x="1524000" y="907669"/>
            <a:ext cx="8640726" cy="5290545"/>
            <a:chOff x="0" y="907669"/>
            <a:chExt cx="8640726" cy="5290545"/>
          </a:xfrm>
        </p:grpSpPr>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9071" r="5503" b="5087"/>
            <a:stretch/>
          </p:blipFill>
          <p:spPr bwMode="auto">
            <a:xfrm>
              <a:off x="0" y="1736651"/>
              <a:ext cx="8640726" cy="4153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185322" y="907669"/>
              <a:ext cx="2778325" cy="769441"/>
            </a:xfrm>
            <a:prstGeom prst="rect">
              <a:avLst/>
            </a:prstGeom>
            <a:noFill/>
          </p:spPr>
          <p:txBody>
            <a:bodyPr wrap="none" rtlCol="0">
              <a:spAutoFit/>
            </a:bodyPr>
            <a:lstStyle/>
            <a:p>
              <a:r>
                <a:rPr lang="en-US" sz="1100" dirty="0"/>
                <a:t>mu = 0                Mean = 0      Q05 = -1.64</a:t>
              </a:r>
            </a:p>
            <a:p>
              <a:r>
                <a:rPr lang="en-US" sz="1100" dirty="0"/>
                <a:t>variance = 1       Median = 0   Q95 =  1.64</a:t>
              </a:r>
            </a:p>
            <a:p>
              <a:r>
                <a:rPr lang="en-US" sz="1100" dirty="0"/>
                <a:t>Skewness = 0    Mode = 0</a:t>
              </a:r>
            </a:p>
            <a:p>
              <a:r>
                <a:rPr lang="en-US" sz="1100" dirty="0"/>
                <a:t>Kurtosis = 3</a:t>
              </a:r>
            </a:p>
          </p:txBody>
        </p:sp>
        <p:sp>
          <p:nvSpPr>
            <p:cNvPr id="7" name="TextBox 6"/>
            <p:cNvSpPr txBox="1"/>
            <p:nvPr/>
          </p:nvSpPr>
          <p:spPr>
            <a:xfrm>
              <a:off x="3276600" y="3681339"/>
              <a:ext cx="620683" cy="369332"/>
            </a:xfrm>
            <a:prstGeom prst="rect">
              <a:avLst/>
            </a:prstGeom>
            <a:noFill/>
          </p:spPr>
          <p:txBody>
            <a:bodyPr wrap="none" rtlCol="0">
              <a:spAutoFit/>
            </a:bodyPr>
            <a:lstStyle/>
            <a:p>
              <a:r>
                <a:rPr lang="en-US" dirty="0"/>
                <a:t>Q95</a:t>
              </a:r>
            </a:p>
          </p:txBody>
        </p:sp>
        <p:sp>
          <p:nvSpPr>
            <p:cNvPr id="11" name="TextBox 10"/>
            <p:cNvSpPr txBox="1"/>
            <p:nvPr/>
          </p:nvSpPr>
          <p:spPr>
            <a:xfrm>
              <a:off x="1219200" y="3681339"/>
              <a:ext cx="620683" cy="369332"/>
            </a:xfrm>
            <a:prstGeom prst="rect">
              <a:avLst/>
            </a:prstGeom>
            <a:noFill/>
          </p:spPr>
          <p:txBody>
            <a:bodyPr wrap="none" rtlCol="0">
              <a:spAutoFit/>
            </a:bodyPr>
            <a:lstStyle/>
            <a:p>
              <a:r>
                <a:rPr lang="en-US" dirty="0"/>
                <a:t>Q05</a:t>
              </a:r>
            </a:p>
          </p:txBody>
        </p:sp>
        <p:sp>
          <p:nvSpPr>
            <p:cNvPr id="12" name="TextBox 11"/>
            <p:cNvSpPr txBox="1"/>
            <p:nvPr/>
          </p:nvSpPr>
          <p:spPr>
            <a:xfrm>
              <a:off x="2959997" y="5890437"/>
              <a:ext cx="3833101" cy="307777"/>
            </a:xfrm>
            <a:prstGeom prst="rect">
              <a:avLst/>
            </a:prstGeom>
            <a:noFill/>
          </p:spPr>
          <p:txBody>
            <a:bodyPr wrap="none" rtlCol="0">
              <a:spAutoFit/>
            </a:bodyPr>
            <a:lstStyle/>
            <a:p>
              <a:r>
                <a:rPr lang="en-US" sz="1400" b="1" i="1" dirty="0">
                  <a:solidFill>
                    <a:srgbClr val="0070C0"/>
                  </a:solidFill>
                </a:rPr>
                <a:t>Q05 and Q95 are the 5% and 95% </a:t>
              </a:r>
              <a:r>
                <a:rPr lang="en-US" sz="1400" b="1" i="1" dirty="0" err="1">
                  <a:solidFill>
                    <a:srgbClr val="0070C0"/>
                  </a:solidFill>
                </a:rPr>
                <a:t>quantiles</a:t>
              </a:r>
              <a:endParaRPr lang="en-US" sz="1400" b="1" i="1" dirty="0">
                <a:solidFill>
                  <a:srgbClr val="0070C0"/>
                </a:solidFill>
              </a:endParaRPr>
            </a:p>
          </p:txBody>
        </p:sp>
        <p:sp>
          <p:nvSpPr>
            <p:cNvPr id="8" name="TextBox 7"/>
            <p:cNvSpPr txBox="1"/>
            <p:nvPr/>
          </p:nvSpPr>
          <p:spPr>
            <a:xfrm>
              <a:off x="5823098" y="2030450"/>
              <a:ext cx="633507" cy="369332"/>
            </a:xfrm>
            <a:prstGeom prst="rect">
              <a:avLst/>
            </a:prstGeom>
            <a:noFill/>
          </p:spPr>
          <p:txBody>
            <a:bodyPr wrap="none" rtlCol="0">
              <a:spAutoFit/>
            </a:bodyPr>
            <a:lstStyle/>
            <a:p>
              <a:r>
                <a:rPr lang="en-US" dirty="0"/>
                <a:t>0.95</a:t>
              </a:r>
            </a:p>
          </p:txBody>
        </p:sp>
        <p:sp>
          <p:nvSpPr>
            <p:cNvPr id="15" name="TextBox 14"/>
            <p:cNvSpPr txBox="1"/>
            <p:nvPr/>
          </p:nvSpPr>
          <p:spPr>
            <a:xfrm>
              <a:off x="5823097" y="4191000"/>
              <a:ext cx="633507" cy="369332"/>
            </a:xfrm>
            <a:prstGeom prst="rect">
              <a:avLst/>
            </a:prstGeom>
            <a:noFill/>
          </p:spPr>
          <p:txBody>
            <a:bodyPr wrap="none" rtlCol="0">
              <a:spAutoFit/>
            </a:bodyPr>
            <a:lstStyle/>
            <a:p>
              <a:r>
                <a:rPr lang="en-US" dirty="0"/>
                <a:t>0.05</a:t>
              </a:r>
            </a:p>
          </p:txBody>
        </p:sp>
      </p:grpSp>
    </p:spTree>
    <p:custDataLst>
      <p:tags r:id="rId1"/>
    </p:custDataLst>
    <p:extLst>
      <p:ext uri="{BB962C8B-B14F-4D97-AF65-F5344CB8AC3E}">
        <p14:creationId xmlns:p14="http://schemas.microsoft.com/office/powerpoint/2010/main" val="1952356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Statistical Measures (log-Normal Distribution)</a:t>
            </a:r>
          </a:p>
        </p:txBody>
      </p:sp>
      <p:grpSp>
        <p:nvGrpSpPr>
          <p:cNvPr id="3" name="Group 8"/>
          <p:cNvGrpSpPr/>
          <p:nvPr/>
        </p:nvGrpSpPr>
        <p:grpSpPr>
          <a:xfrm>
            <a:off x="1524000" y="1315386"/>
            <a:ext cx="8481060" cy="4842782"/>
            <a:chOff x="331470" y="1262743"/>
            <a:chExt cx="8481060" cy="4842782"/>
          </a:xfrm>
        </p:grpSpPr>
        <p:pic>
          <p:nvPicPr>
            <p:cNvPr id="311298" name="Picture 2"/>
            <p:cNvPicPr>
              <a:picLocks noChangeAspect="1" noChangeArrowheads="1"/>
            </p:cNvPicPr>
            <p:nvPr/>
          </p:nvPicPr>
          <p:blipFill rotWithShape="1">
            <a:blip r:embed="rId4" cstate="print"/>
            <a:srcRect t="891" b="-1"/>
            <a:stretch/>
          </p:blipFill>
          <p:spPr bwMode="auto">
            <a:xfrm>
              <a:off x="331470" y="1262743"/>
              <a:ext cx="8481060" cy="4842782"/>
            </a:xfrm>
            <a:prstGeom prst="rect">
              <a:avLst/>
            </a:prstGeom>
            <a:noFill/>
            <a:ln w="9525">
              <a:noFill/>
              <a:miter lim="800000"/>
              <a:headEnd/>
              <a:tailEnd/>
            </a:ln>
          </p:spPr>
        </p:pic>
        <p:sp>
          <p:nvSpPr>
            <p:cNvPr id="4" name="TextBox 3"/>
            <p:cNvSpPr txBox="1"/>
            <p:nvPr/>
          </p:nvSpPr>
          <p:spPr>
            <a:xfrm>
              <a:off x="6400800" y="4724400"/>
              <a:ext cx="620683" cy="369332"/>
            </a:xfrm>
            <a:prstGeom prst="rect">
              <a:avLst/>
            </a:prstGeom>
            <a:noFill/>
          </p:spPr>
          <p:txBody>
            <a:bodyPr wrap="none" rtlCol="0">
              <a:spAutoFit/>
            </a:bodyPr>
            <a:lstStyle/>
            <a:p>
              <a:r>
                <a:rPr lang="en-US" dirty="0"/>
                <a:t>Q99</a:t>
              </a:r>
            </a:p>
          </p:txBody>
        </p:sp>
        <p:sp>
          <p:nvSpPr>
            <p:cNvPr id="5" name="TextBox 4"/>
            <p:cNvSpPr txBox="1"/>
            <p:nvPr/>
          </p:nvSpPr>
          <p:spPr>
            <a:xfrm>
              <a:off x="1643743" y="4107543"/>
              <a:ext cx="620683" cy="369332"/>
            </a:xfrm>
            <a:prstGeom prst="rect">
              <a:avLst/>
            </a:prstGeom>
            <a:noFill/>
          </p:spPr>
          <p:txBody>
            <a:bodyPr wrap="none" rtlCol="0">
              <a:spAutoFit/>
            </a:bodyPr>
            <a:lstStyle/>
            <a:p>
              <a:r>
                <a:rPr lang="en-US" dirty="0"/>
                <a:t>Q01</a:t>
              </a:r>
            </a:p>
          </p:txBody>
        </p:sp>
        <p:sp>
          <p:nvSpPr>
            <p:cNvPr id="6" name="TextBox 5"/>
            <p:cNvSpPr txBox="1"/>
            <p:nvPr/>
          </p:nvSpPr>
          <p:spPr>
            <a:xfrm>
              <a:off x="2950029" y="2394857"/>
              <a:ext cx="761747" cy="369332"/>
            </a:xfrm>
            <a:prstGeom prst="rect">
              <a:avLst/>
            </a:prstGeom>
            <a:noFill/>
          </p:spPr>
          <p:txBody>
            <a:bodyPr wrap="none" rtlCol="0">
              <a:spAutoFit/>
            </a:bodyPr>
            <a:lstStyle/>
            <a:p>
              <a:r>
                <a:rPr lang="en-US" dirty="0"/>
                <a:t>Mean</a:t>
              </a:r>
            </a:p>
          </p:txBody>
        </p:sp>
        <p:sp>
          <p:nvSpPr>
            <p:cNvPr id="7" name="TextBox 6"/>
            <p:cNvSpPr txBox="1"/>
            <p:nvPr/>
          </p:nvSpPr>
          <p:spPr>
            <a:xfrm>
              <a:off x="2681514" y="1778000"/>
              <a:ext cx="941283" cy="369332"/>
            </a:xfrm>
            <a:prstGeom prst="rect">
              <a:avLst/>
            </a:prstGeom>
            <a:noFill/>
          </p:spPr>
          <p:txBody>
            <a:bodyPr wrap="none" rtlCol="0">
              <a:spAutoFit/>
            </a:bodyPr>
            <a:lstStyle/>
            <a:p>
              <a:r>
                <a:rPr lang="en-US" dirty="0"/>
                <a:t>Median</a:t>
              </a:r>
            </a:p>
          </p:txBody>
        </p:sp>
        <p:sp>
          <p:nvSpPr>
            <p:cNvPr id="8" name="TextBox 7"/>
            <p:cNvSpPr txBox="1"/>
            <p:nvPr/>
          </p:nvSpPr>
          <p:spPr>
            <a:xfrm>
              <a:off x="1549399" y="1262743"/>
              <a:ext cx="761747" cy="369332"/>
            </a:xfrm>
            <a:prstGeom prst="rect">
              <a:avLst/>
            </a:prstGeom>
            <a:noFill/>
          </p:spPr>
          <p:txBody>
            <a:bodyPr wrap="none" rtlCol="0">
              <a:spAutoFit/>
            </a:bodyPr>
            <a:lstStyle/>
            <a:p>
              <a:r>
                <a:rPr lang="en-US" dirty="0"/>
                <a:t>Mode</a:t>
              </a:r>
            </a:p>
          </p:txBody>
        </p:sp>
      </p:grpSp>
      <p:sp>
        <p:nvSpPr>
          <p:cNvPr id="10" name="TextBox 9"/>
          <p:cNvSpPr txBox="1"/>
          <p:nvPr/>
        </p:nvSpPr>
        <p:spPr>
          <a:xfrm>
            <a:off x="5437899" y="3429000"/>
            <a:ext cx="3833101" cy="307777"/>
          </a:xfrm>
          <a:prstGeom prst="rect">
            <a:avLst/>
          </a:prstGeom>
          <a:noFill/>
        </p:spPr>
        <p:txBody>
          <a:bodyPr wrap="none" rtlCol="0">
            <a:spAutoFit/>
          </a:bodyPr>
          <a:lstStyle/>
          <a:p>
            <a:r>
              <a:rPr lang="en-US" sz="1400" b="1" i="1" dirty="0">
                <a:solidFill>
                  <a:srgbClr val="0070C0"/>
                </a:solidFill>
              </a:rPr>
              <a:t>Q01 and Q99 are the 1% and 99% </a:t>
            </a:r>
            <a:r>
              <a:rPr lang="en-US" sz="1400" b="1" i="1" dirty="0" err="1">
                <a:solidFill>
                  <a:srgbClr val="0070C0"/>
                </a:solidFill>
              </a:rPr>
              <a:t>quantiles</a:t>
            </a:r>
            <a:endParaRPr lang="en-US" sz="1400" b="1" i="1" dirty="0">
              <a:solidFill>
                <a:srgbClr val="0070C0"/>
              </a:solidFill>
            </a:endParaRPr>
          </a:p>
        </p:txBody>
      </p:sp>
    </p:spTree>
    <p:custDataLst>
      <p:tags r:id="rId1"/>
    </p:custDataLst>
    <p:extLst>
      <p:ext uri="{BB962C8B-B14F-4D97-AF65-F5344CB8AC3E}">
        <p14:creationId xmlns:p14="http://schemas.microsoft.com/office/powerpoint/2010/main" val="4197280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427" r="2185" b="3213"/>
          <a:stretch/>
        </p:blipFill>
        <p:spPr>
          <a:xfrm>
            <a:off x="6198716" y="889172"/>
            <a:ext cx="5584922" cy="5265112"/>
          </a:xfrm>
          <a:prstGeom prst="rect">
            <a:avLst/>
          </a:prstGeom>
        </p:spPr>
      </p:pic>
      <p:sp>
        <p:nvSpPr>
          <p:cNvPr id="2" name="Title 1"/>
          <p:cNvSpPr>
            <a:spLocks noGrp="1"/>
          </p:cNvSpPr>
          <p:nvPr>
            <p:ph type="title"/>
          </p:nvPr>
        </p:nvSpPr>
        <p:spPr>
          <a:xfrm>
            <a:off x="609600" y="68574"/>
            <a:ext cx="11581896" cy="659931"/>
          </a:xfrm>
        </p:spPr>
        <p:txBody>
          <a:bodyPr/>
          <a:lstStyle/>
          <a:p>
            <a:r>
              <a:rPr lang="en-US" dirty="0"/>
              <a:t>Transformations on the Cumulative Distribution Function</a:t>
            </a:r>
          </a:p>
        </p:txBody>
      </p:sp>
      <p:sp>
        <p:nvSpPr>
          <p:cNvPr id="3" name="Content Placeholder 2"/>
          <p:cNvSpPr>
            <a:spLocks noGrp="1"/>
          </p:cNvSpPr>
          <p:nvPr>
            <p:ph idx="1"/>
          </p:nvPr>
        </p:nvSpPr>
        <p:spPr>
          <a:xfrm>
            <a:off x="609600" y="728505"/>
            <a:ext cx="5486400" cy="5696926"/>
          </a:xfrm>
        </p:spPr>
        <p:txBody>
          <a:bodyPr>
            <a:normAutofit fontScale="77500" lnSpcReduction="20000"/>
          </a:bodyPr>
          <a:lstStyle/>
          <a:p>
            <a:r>
              <a:rPr lang="en-US" dirty="0"/>
              <a:t>The cumulative distribution function is repeated in Fig. 1</a:t>
            </a:r>
          </a:p>
          <a:p>
            <a:pPr lvl="1"/>
            <a:r>
              <a:rPr lang="en-US" dirty="0"/>
              <a:t>The </a:t>
            </a:r>
            <a:r>
              <a:rPr lang="en-US" i="1" dirty="0"/>
              <a:t>y</a:t>
            </a:r>
            <a:r>
              <a:rPr lang="en-US" dirty="0"/>
              <a:t>-axis range is between zero and one</a:t>
            </a:r>
          </a:p>
          <a:p>
            <a:pPr lvl="1"/>
            <a:r>
              <a:rPr lang="en-US" dirty="0"/>
              <a:t>While the CDF is for a normal distribution, the shape for other distributions is similar</a:t>
            </a:r>
          </a:p>
          <a:p>
            <a:pPr lvl="1"/>
            <a:r>
              <a:rPr lang="en-US" dirty="0"/>
              <a:t>The CDF is close to zero or one in the tails, but the values are hard to resolve on the usual </a:t>
            </a:r>
            <a:r>
              <a:rPr lang="en-US" i="1" dirty="0"/>
              <a:t>y</a:t>
            </a:r>
            <a:r>
              <a:rPr lang="en-US" dirty="0"/>
              <a:t>-axis scale</a:t>
            </a:r>
          </a:p>
          <a:p>
            <a:r>
              <a:rPr lang="en-US" dirty="0"/>
              <a:t>Fig. 2 shows the CDF with the </a:t>
            </a:r>
            <a:r>
              <a:rPr lang="en-US" i="1" dirty="0"/>
              <a:t>y</a:t>
            </a:r>
            <a:r>
              <a:rPr lang="en-US" dirty="0"/>
              <a:t>-axis on the log scale</a:t>
            </a:r>
          </a:p>
          <a:p>
            <a:pPr lvl="1"/>
            <a:r>
              <a:rPr lang="en-US" dirty="0"/>
              <a:t>While it is possible to resolve values close to zero, values close to one are still compressed</a:t>
            </a:r>
          </a:p>
          <a:p>
            <a:r>
              <a:rPr lang="en-US" dirty="0"/>
              <a:t>Fig. 3 shows a scaling with tanh</a:t>
            </a:r>
            <a:r>
              <a:rPr lang="en-US" baseline="30000" dirty="0"/>
              <a:t>-1</a:t>
            </a:r>
            <a:r>
              <a:rPr lang="en-US" dirty="0"/>
              <a:t>(2y-1)</a:t>
            </a:r>
          </a:p>
          <a:p>
            <a:pPr lvl="1"/>
            <a:r>
              <a:rPr lang="en-US" dirty="0"/>
              <a:t>Values close to zero and one are resolved</a:t>
            </a:r>
          </a:p>
          <a:p>
            <a:pPr lvl="1"/>
            <a:r>
              <a:rPr lang="en-US" dirty="0"/>
              <a:t>Can we do better?</a:t>
            </a:r>
          </a:p>
          <a:p>
            <a:r>
              <a:rPr lang="en-US" dirty="0"/>
              <a:t>Fig. 4 shows the </a:t>
            </a:r>
            <a:r>
              <a:rPr lang="en-US" dirty="0" err="1"/>
              <a:t>probit</a:t>
            </a:r>
            <a:r>
              <a:rPr lang="en-US" dirty="0"/>
              <a:t> transformation (</a:t>
            </a:r>
            <a:r>
              <a:rPr lang="en-US" dirty="0">
                <a:sym typeface="Symbol" panose="05050102010706020507" pitchFamily="18" charset="2"/>
              </a:rPr>
              <a:t></a:t>
            </a:r>
            <a:r>
              <a:rPr lang="en-US" baseline="30000" dirty="0">
                <a:sym typeface="Symbol" panose="05050102010706020507" pitchFamily="18" charset="2"/>
              </a:rPr>
              <a:t>-1</a:t>
            </a:r>
            <a:r>
              <a:rPr lang="en-US" dirty="0">
                <a:sym typeface="Symbol" panose="05050102010706020507" pitchFamily="18" charset="2"/>
              </a:rPr>
              <a:t>) </a:t>
            </a:r>
            <a:r>
              <a:rPr lang="en-US" dirty="0"/>
              <a:t>which changes the y-axis such that the CDF curve becomes a 45</a:t>
            </a:r>
            <a:r>
              <a:rPr lang="en-US" dirty="0">
                <a:sym typeface="Symbol" panose="05050102010706020507" pitchFamily="18" charset="2"/>
              </a:rPr>
              <a:t></a:t>
            </a:r>
            <a:r>
              <a:rPr lang="en-US" dirty="0"/>
              <a:t> straight line for a standard normal distribution</a:t>
            </a:r>
          </a:p>
          <a:p>
            <a:pPr lvl="1"/>
            <a:r>
              <a:rPr lang="en-US" dirty="0"/>
              <a:t>The probability axis is shown on the right side and ranges over many orders of magnitude</a:t>
            </a:r>
          </a:p>
          <a:p>
            <a:pPr lvl="1"/>
            <a:r>
              <a:rPr lang="en-US" dirty="0"/>
              <a:t>It is customary to use the equivalent ordinates of the standard normal CDF on the left axis for ease of interpretation</a:t>
            </a:r>
          </a:p>
          <a:p>
            <a:pPr lvl="1"/>
            <a:r>
              <a:rPr lang="en-US" dirty="0"/>
              <a:t>The same transformation will be used later for QQ plots</a:t>
            </a:r>
          </a:p>
          <a:p>
            <a:pPr lvl="1"/>
            <a:r>
              <a:rPr lang="en-US" dirty="0"/>
              <a:t>Tail probabilities are resolved well on this plot and departures from a normal distribution are easily detected visually </a:t>
            </a:r>
          </a:p>
        </p:txBody>
      </p:sp>
      <p:sp>
        <p:nvSpPr>
          <p:cNvPr id="5" name="Rectangle 4"/>
          <p:cNvSpPr/>
          <p:nvPr/>
        </p:nvSpPr>
        <p:spPr>
          <a:xfrm>
            <a:off x="1295400" y="6164223"/>
            <a:ext cx="2454457" cy="461665"/>
          </a:xfrm>
          <a:prstGeom prst="rect">
            <a:avLst/>
          </a:prstGeom>
        </p:spPr>
        <p:txBody>
          <a:bodyPr wrap="square">
            <a:spAutoFit/>
          </a:bodyPr>
          <a:lstStyle/>
          <a:p>
            <a:pPr lvl="0" defTabSz="914400">
              <a:buClr>
                <a:prstClr val="black"/>
              </a:buClr>
            </a:pPr>
            <a:r>
              <a:rPr lang="en-US" sz="1200" i="1" dirty="0">
                <a:solidFill>
                  <a:srgbClr val="00B0F0"/>
                </a:solidFill>
              </a:rPr>
              <a:t>x = </a:t>
            </a:r>
            <a:r>
              <a:rPr lang="en-US" sz="1200" i="1" dirty="0" err="1">
                <a:solidFill>
                  <a:srgbClr val="00B0F0"/>
                </a:solidFill>
              </a:rPr>
              <a:t>seq</a:t>
            </a:r>
            <a:r>
              <a:rPr lang="en-US" sz="1200" i="1" dirty="0">
                <a:solidFill>
                  <a:srgbClr val="00B0F0"/>
                </a:solidFill>
              </a:rPr>
              <a:t>(-4, 4, length = 1000)</a:t>
            </a:r>
          </a:p>
          <a:p>
            <a:pPr lvl="0" defTabSz="914400">
              <a:buClr>
                <a:prstClr val="black"/>
              </a:buClr>
            </a:pPr>
            <a:r>
              <a:rPr lang="en-US" sz="1200" i="1" dirty="0">
                <a:solidFill>
                  <a:srgbClr val="00B0F0"/>
                </a:solidFill>
              </a:rPr>
              <a:t>plot(x, </a:t>
            </a:r>
            <a:r>
              <a:rPr lang="en-US" sz="1200" i="1" dirty="0" err="1">
                <a:solidFill>
                  <a:srgbClr val="00B0F0"/>
                </a:solidFill>
              </a:rPr>
              <a:t>qnorm</a:t>
            </a:r>
            <a:r>
              <a:rPr lang="en-US" sz="1200" i="1" dirty="0">
                <a:solidFill>
                  <a:srgbClr val="00B0F0"/>
                </a:solidFill>
              </a:rPr>
              <a:t>(</a:t>
            </a:r>
            <a:r>
              <a:rPr lang="en-US" sz="1200" i="1" dirty="0" err="1">
                <a:solidFill>
                  <a:srgbClr val="00B0F0"/>
                </a:solidFill>
              </a:rPr>
              <a:t>pnorm</a:t>
            </a:r>
            <a:r>
              <a:rPr lang="en-US" sz="1200" i="1" dirty="0">
                <a:solidFill>
                  <a:srgbClr val="00B0F0"/>
                </a:solidFill>
              </a:rPr>
              <a:t>(x)))</a:t>
            </a:r>
          </a:p>
        </p:txBody>
      </p:sp>
    </p:spTree>
    <p:custDataLst>
      <p:tags r:id="rId1"/>
    </p:custDataLst>
    <p:extLst>
      <p:ext uri="{BB962C8B-B14F-4D97-AF65-F5344CB8AC3E}">
        <p14:creationId xmlns:p14="http://schemas.microsoft.com/office/powerpoint/2010/main" val="2287491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5"/>
            <a:ext cx="11582400" cy="769626"/>
          </a:xfrm>
        </p:spPr>
        <p:txBody>
          <a:bodyPr>
            <a:normAutofit/>
          </a:bodyPr>
          <a:lstStyle/>
          <a:p>
            <a:r>
              <a:rPr lang="en-US" dirty="0"/>
              <a:t>Simple Random Sampling (SRS) w/ sigma = 1 or &gt;1</a:t>
            </a:r>
          </a:p>
        </p:txBody>
      </p:sp>
      <p:sp>
        <p:nvSpPr>
          <p:cNvPr id="2" name="Content Placeholder 1"/>
          <p:cNvSpPr>
            <a:spLocks noGrp="1"/>
          </p:cNvSpPr>
          <p:nvPr>
            <p:ph idx="1"/>
          </p:nvPr>
        </p:nvSpPr>
        <p:spPr>
          <a:xfrm>
            <a:off x="609600" y="1752600"/>
            <a:ext cx="5867400" cy="4510088"/>
          </a:xfrm>
        </p:spPr>
        <p:txBody>
          <a:bodyPr>
            <a:normAutofit/>
          </a:bodyPr>
          <a:lstStyle/>
          <a:p>
            <a:r>
              <a:rPr lang="en-US" sz="2400" dirty="0"/>
              <a:t>SRS produces a majority of samples near the origin</a:t>
            </a:r>
          </a:p>
          <a:p>
            <a:r>
              <a:rPr lang="en-US" sz="2400" dirty="0"/>
              <a:t>Increasing the sigma value shifts SRS samples further from the origin, however they remain concentrated near the origin</a:t>
            </a:r>
          </a:p>
        </p:txBody>
      </p:sp>
      <p:sp>
        <p:nvSpPr>
          <p:cNvPr id="3" name="TextBox 2"/>
          <p:cNvSpPr txBox="1"/>
          <p:nvPr/>
        </p:nvSpPr>
        <p:spPr>
          <a:xfrm>
            <a:off x="7898821" y="797034"/>
            <a:ext cx="2852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Simple Random Sampling</a:t>
            </a:r>
          </a:p>
        </p:txBody>
      </p:sp>
      <p:sp>
        <p:nvSpPr>
          <p:cNvPr id="15" name="TextBox 14"/>
          <p:cNvSpPr txBox="1"/>
          <p:nvPr/>
        </p:nvSpPr>
        <p:spPr>
          <a:xfrm>
            <a:off x="7296097" y="3760781"/>
            <a:ext cx="405752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SRS Sampling (with </a:t>
            </a:r>
            <a:r>
              <a:rPr lang="en-US" dirty="0">
                <a:solidFill>
                  <a:prstClr val="black"/>
                </a:solidFill>
                <a:latin typeface="Arial" panose="020B0604020202020204"/>
              </a:rPr>
              <a:t>increased s</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igma</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a:t>
            </a:r>
          </a:p>
        </p:txBody>
      </p:sp>
      <p:pic>
        <p:nvPicPr>
          <p:cNvPr id="4" name="Picture 3"/>
          <p:cNvPicPr>
            <a:picLocks noChangeAspect="1"/>
          </p:cNvPicPr>
          <p:nvPr/>
        </p:nvPicPr>
        <p:blipFill>
          <a:blip r:embed="rId4"/>
          <a:stretch>
            <a:fillRect/>
          </a:stretch>
        </p:blipFill>
        <p:spPr>
          <a:xfrm>
            <a:off x="6742187" y="1197289"/>
            <a:ext cx="2352386" cy="2381428"/>
          </a:xfrm>
          <a:prstGeom prst="rect">
            <a:avLst/>
          </a:prstGeom>
        </p:spPr>
      </p:pic>
      <p:pic>
        <p:nvPicPr>
          <p:cNvPr id="5" name="Picture 4"/>
          <p:cNvPicPr>
            <a:picLocks noChangeAspect="1"/>
          </p:cNvPicPr>
          <p:nvPr/>
        </p:nvPicPr>
        <p:blipFill>
          <a:blip r:embed="rId5"/>
          <a:stretch>
            <a:fillRect/>
          </a:stretch>
        </p:blipFill>
        <p:spPr>
          <a:xfrm>
            <a:off x="9139364" y="1200533"/>
            <a:ext cx="2860617" cy="2424990"/>
          </a:xfrm>
          <a:prstGeom prst="rect">
            <a:avLst/>
          </a:prstGeom>
        </p:spPr>
      </p:pic>
      <p:pic>
        <p:nvPicPr>
          <p:cNvPr id="6" name="Picture 5"/>
          <p:cNvPicPr>
            <a:picLocks noChangeAspect="1"/>
          </p:cNvPicPr>
          <p:nvPr/>
        </p:nvPicPr>
        <p:blipFill>
          <a:blip r:embed="rId6"/>
          <a:stretch>
            <a:fillRect/>
          </a:stretch>
        </p:blipFill>
        <p:spPr>
          <a:xfrm>
            <a:off x="6684104" y="4130113"/>
            <a:ext cx="2410469" cy="2446771"/>
          </a:xfrm>
          <a:prstGeom prst="rect">
            <a:avLst/>
          </a:prstGeom>
        </p:spPr>
      </p:pic>
      <p:pic>
        <p:nvPicPr>
          <p:cNvPr id="7" name="Picture 6"/>
          <p:cNvPicPr>
            <a:picLocks noChangeAspect="1"/>
          </p:cNvPicPr>
          <p:nvPr/>
        </p:nvPicPr>
        <p:blipFill>
          <a:blip r:embed="rId7"/>
          <a:stretch>
            <a:fillRect/>
          </a:stretch>
        </p:blipFill>
        <p:spPr>
          <a:xfrm>
            <a:off x="9132308" y="4077151"/>
            <a:ext cx="2766232" cy="2454032"/>
          </a:xfrm>
          <a:prstGeom prst="rect">
            <a:avLst/>
          </a:prstGeom>
        </p:spPr>
      </p:pic>
    </p:spTree>
    <p:custDataLst>
      <p:tags r:id="rId1"/>
    </p:custDataLst>
    <p:extLst>
      <p:ext uri="{BB962C8B-B14F-4D97-AF65-F5344CB8AC3E}">
        <p14:creationId xmlns:p14="http://schemas.microsoft.com/office/powerpoint/2010/main" val="25711909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8574"/>
            <a:ext cx="10058400" cy="693426"/>
          </a:xfrm>
        </p:spPr>
        <p:txBody>
          <a:bodyPr/>
          <a:lstStyle/>
          <a:p>
            <a:r>
              <a:rPr lang="en-US" dirty="0"/>
              <a:t>Comparing Distributions</a:t>
            </a:r>
          </a:p>
        </p:txBody>
      </p:sp>
      <p:sp>
        <p:nvSpPr>
          <p:cNvPr id="7" name="Content Placeholder 6"/>
          <p:cNvSpPr>
            <a:spLocks noGrp="1"/>
          </p:cNvSpPr>
          <p:nvPr>
            <p:ph idx="1"/>
          </p:nvPr>
        </p:nvSpPr>
        <p:spPr>
          <a:xfrm>
            <a:off x="609599" y="990600"/>
            <a:ext cx="10997045" cy="5272088"/>
          </a:xfrm>
        </p:spPr>
        <p:txBody>
          <a:bodyPr/>
          <a:lstStyle/>
          <a:p>
            <a:r>
              <a:rPr lang="en-US" dirty="0"/>
              <a:t>Given samples from a distribution, is the underlying distribution normal?</a:t>
            </a:r>
          </a:p>
          <a:p>
            <a:pPr lvl="1"/>
            <a:r>
              <a:rPr lang="en-US" sz="1600" dirty="0"/>
              <a:t>Median ~ Mean, Sigma ~ MAD, Skewness ~ 0, Kurtosis ~ 3</a:t>
            </a:r>
          </a:p>
          <a:p>
            <a:r>
              <a:rPr lang="en-US" dirty="0"/>
              <a:t>Given data from two random experiments, do they arise from the same distribution?</a:t>
            </a:r>
          </a:p>
          <a:p>
            <a:r>
              <a:rPr lang="en-US" dirty="0"/>
              <a:t>A formal test of hypothesis can be used </a:t>
            </a:r>
          </a:p>
          <a:p>
            <a:pPr lvl="1"/>
            <a:r>
              <a:rPr lang="en-US" dirty="0"/>
              <a:t>The Kolmogorov-Smirnov (K-S) test is the most common one for arbitrary distributions</a:t>
            </a:r>
          </a:p>
          <a:p>
            <a:r>
              <a:rPr lang="en-US" dirty="0"/>
              <a:t>A quick qualitative idea can be obtained from the QQ plot</a:t>
            </a:r>
          </a:p>
          <a:p>
            <a:pPr lvl="1"/>
            <a:r>
              <a:rPr lang="en-US" dirty="0"/>
              <a:t>Data are expected to lie on or close to a 45 degree line if the response is standard normal</a:t>
            </a:r>
          </a:p>
          <a:p>
            <a:pPr lvl="1"/>
            <a:r>
              <a:rPr lang="en-US" dirty="0"/>
              <a:t>Some departure in the tail regions is typical</a:t>
            </a:r>
          </a:p>
          <a:p>
            <a:pPr lvl="1"/>
            <a:r>
              <a:rPr lang="en-US" dirty="0"/>
              <a:t>While strongly different distributions are easily identified, it is difficult to distinguish between similar distributions</a:t>
            </a:r>
          </a:p>
          <a:p>
            <a:r>
              <a:rPr lang="en-US" dirty="0"/>
              <a:t>QQ plots for some typical response distributions are shown on the next two slides</a:t>
            </a:r>
          </a:p>
          <a:p>
            <a:pPr lvl="1"/>
            <a:r>
              <a:rPr lang="en-US" dirty="0"/>
              <a:t>While the plots for non-normal distributions are no longer straight lines, the tail probabilities can still be resolved easily</a:t>
            </a:r>
          </a:p>
        </p:txBody>
      </p:sp>
    </p:spTree>
    <p:custDataLst>
      <p:tags r:id="rId1"/>
    </p:custDataLst>
    <p:extLst>
      <p:ext uri="{BB962C8B-B14F-4D97-AF65-F5344CB8AC3E}">
        <p14:creationId xmlns:p14="http://schemas.microsoft.com/office/powerpoint/2010/main" val="7859960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1024432" y="894229"/>
            <a:ext cx="10406556" cy="5548307"/>
            <a:chOff x="761013" y="894229"/>
            <a:chExt cx="10669975" cy="5847230"/>
          </a:xfrm>
        </p:grpSpPr>
        <p:pic>
          <p:nvPicPr>
            <p:cNvPr id="4" name="Picture 3"/>
            <p:cNvPicPr>
              <a:picLocks noChangeAspect="1"/>
            </p:cNvPicPr>
            <p:nvPr/>
          </p:nvPicPr>
          <p:blipFill rotWithShape="1">
            <a:blip r:embed="rId3"/>
            <a:srcRect t="33105" r="970" b="31898"/>
            <a:stretch/>
          </p:blipFill>
          <p:spPr>
            <a:xfrm>
              <a:off x="761013" y="894229"/>
              <a:ext cx="10669975" cy="2817441"/>
            </a:xfrm>
            <a:prstGeom prst="rect">
              <a:avLst/>
            </a:prstGeom>
          </p:spPr>
        </p:pic>
        <p:pic>
          <p:nvPicPr>
            <p:cNvPr id="5" name="Picture 4"/>
            <p:cNvPicPr>
              <a:picLocks noChangeAspect="1"/>
            </p:cNvPicPr>
            <p:nvPr/>
          </p:nvPicPr>
          <p:blipFill rotWithShape="1">
            <a:blip r:embed="rId4"/>
            <a:srcRect l="1123" t="33025" r="1365" b="32049"/>
            <a:stretch/>
          </p:blipFill>
          <p:spPr>
            <a:xfrm>
              <a:off x="882582" y="3918463"/>
              <a:ext cx="10548405" cy="2822996"/>
            </a:xfrm>
            <a:prstGeom prst="rect">
              <a:avLst/>
            </a:prstGeom>
          </p:spPr>
        </p:pic>
      </p:grpSp>
      <p:sp>
        <p:nvSpPr>
          <p:cNvPr id="2" name="Title 1"/>
          <p:cNvSpPr>
            <a:spLocks noGrp="1"/>
          </p:cNvSpPr>
          <p:nvPr>
            <p:ph type="title"/>
          </p:nvPr>
        </p:nvSpPr>
        <p:spPr>
          <a:xfrm>
            <a:off x="609600" y="68574"/>
            <a:ext cx="11581896" cy="738250"/>
          </a:xfrm>
        </p:spPr>
        <p:txBody>
          <a:bodyPr/>
          <a:lstStyle/>
          <a:p>
            <a:r>
              <a:rPr lang="en-US" dirty="0"/>
              <a:t>Density and Q-Q Plots for Typical Distributions</a:t>
            </a:r>
          </a:p>
        </p:txBody>
      </p:sp>
      <p:cxnSp>
        <p:nvCxnSpPr>
          <p:cNvPr id="8" name="Straight Connector 7"/>
          <p:cNvCxnSpPr/>
          <p:nvPr/>
        </p:nvCxnSpPr>
        <p:spPr>
          <a:xfrm>
            <a:off x="6255356" y="941576"/>
            <a:ext cx="0" cy="5540188"/>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4753" y="3620609"/>
            <a:ext cx="10606235" cy="0"/>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43710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68574"/>
            <a:ext cx="11581896" cy="998226"/>
          </a:xfrm>
        </p:spPr>
        <p:txBody>
          <a:bodyPr/>
          <a:lstStyle/>
          <a:p>
            <a:r>
              <a:rPr lang="en-US" dirty="0"/>
              <a:t>Sampling</a:t>
            </a:r>
          </a:p>
        </p:txBody>
      </p:sp>
      <p:sp>
        <p:nvSpPr>
          <p:cNvPr id="7" name="Content Placeholder 6"/>
          <p:cNvSpPr>
            <a:spLocks noGrp="1"/>
          </p:cNvSpPr>
          <p:nvPr>
            <p:ph idx="1"/>
          </p:nvPr>
        </p:nvSpPr>
        <p:spPr>
          <a:xfrm>
            <a:off x="609600" y="1676400"/>
            <a:ext cx="10972800" cy="4586288"/>
          </a:xfrm>
        </p:spPr>
        <p:txBody>
          <a:bodyPr/>
          <a:lstStyle/>
          <a:p>
            <a:r>
              <a:rPr lang="en-US" dirty="0"/>
              <a:t>For circuit simulation application, while the distribution of the process variables is provided by the foundry and generally assumed to be normal, the distribution of the response is usually not known analytically</a:t>
            </a:r>
          </a:p>
          <a:p>
            <a:r>
              <a:rPr lang="en-US" dirty="0"/>
              <a:t>The response distribution and appropriate statistical measures like moments and percentiles are determined by Monte Carlo sampling</a:t>
            </a:r>
          </a:p>
          <a:p>
            <a:r>
              <a:rPr lang="en-US" dirty="0"/>
              <a:t>One mimics the manufacturing process on the computer by </a:t>
            </a:r>
          </a:p>
          <a:p>
            <a:pPr lvl="1"/>
            <a:r>
              <a:rPr lang="en-US" dirty="0"/>
              <a:t>Generating random numbers for the process variables</a:t>
            </a:r>
          </a:p>
          <a:p>
            <a:pPr lvl="1"/>
            <a:r>
              <a:rPr lang="en-US" dirty="0"/>
              <a:t>Simulating the circuit with these random variables</a:t>
            </a:r>
          </a:p>
          <a:p>
            <a:pPr lvl="1"/>
            <a:r>
              <a:rPr lang="en-US" dirty="0"/>
              <a:t>Post-processing the output once sufficient number of samples have been simulated</a:t>
            </a:r>
          </a:p>
        </p:txBody>
      </p:sp>
    </p:spTree>
    <p:custDataLst>
      <p:tags r:id="rId1"/>
    </p:custDataLst>
    <p:extLst>
      <p:ext uri="{BB962C8B-B14F-4D97-AF65-F5344CB8AC3E}">
        <p14:creationId xmlns:p14="http://schemas.microsoft.com/office/powerpoint/2010/main" val="3209276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6135" y="68574"/>
            <a:ext cx="11581896" cy="710654"/>
          </a:xfrm>
        </p:spPr>
        <p:txBody>
          <a:bodyPr/>
          <a:lstStyle/>
          <a:p>
            <a:r>
              <a:rPr lang="en-US" dirty="0"/>
              <a:t>Displaying Monte Carlo Results</a:t>
            </a:r>
          </a:p>
        </p:txBody>
      </p:sp>
      <p:sp>
        <p:nvSpPr>
          <p:cNvPr id="3" name="Content Placeholder 2"/>
          <p:cNvSpPr>
            <a:spLocks noGrp="1"/>
          </p:cNvSpPr>
          <p:nvPr>
            <p:ph idx="1"/>
          </p:nvPr>
        </p:nvSpPr>
        <p:spPr>
          <a:xfrm>
            <a:off x="393590" y="779228"/>
            <a:ext cx="5868062" cy="5677231"/>
          </a:xfrm>
        </p:spPr>
        <p:txBody>
          <a:bodyPr>
            <a:normAutofit fontScale="92500" lnSpcReduction="10000"/>
          </a:bodyPr>
          <a:lstStyle/>
          <a:p>
            <a:r>
              <a:rPr lang="en-US" dirty="0"/>
              <a:t>While the distributions of the independent process random variables (IRVs) are provided by the foundry, the distribution of the circuit response is unknown and may not have an analytic form</a:t>
            </a:r>
          </a:p>
          <a:p>
            <a:r>
              <a:rPr lang="en-US" dirty="0"/>
              <a:t>Monte Carlo simulation enables us to generate samples from the IRV, run simulations, and find corresponding values for the response</a:t>
            </a:r>
          </a:p>
          <a:p>
            <a:r>
              <a:rPr lang="en-US" dirty="0"/>
              <a:t>Let the top left figure show one such response</a:t>
            </a:r>
          </a:p>
          <a:p>
            <a:pPr lvl="1"/>
            <a:r>
              <a:rPr lang="en-US" dirty="0"/>
              <a:t>Here taken as samples from </a:t>
            </a:r>
            <a:r>
              <a:rPr lang="en-US" i="1" dirty="0"/>
              <a:t>N</a:t>
            </a:r>
            <a:r>
              <a:rPr lang="en-US" dirty="0"/>
              <a:t>(1, 1)</a:t>
            </a:r>
          </a:p>
          <a:p>
            <a:pPr lvl="1"/>
            <a:r>
              <a:rPr lang="en-US" dirty="0"/>
              <a:t>The </a:t>
            </a:r>
            <a:r>
              <a:rPr lang="en-US" i="1" dirty="0"/>
              <a:t>x</a:t>
            </a:r>
            <a:r>
              <a:rPr lang="en-US" dirty="0"/>
              <a:t>-axis gives sample values and the </a:t>
            </a:r>
            <a:r>
              <a:rPr lang="en-US" i="1" dirty="0"/>
              <a:t>y</a:t>
            </a:r>
            <a:r>
              <a:rPr lang="en-US" dirty="0"/>
              <a:t>-axis is the corresponding Monte Carlo sweep index</a:t>
            </a:r>
          </a:p>
          <a:p>
            <a:r>
              <a:rPr lang="en-US" dirty="0"/>
              <a:t>Data summary is shown in the top right as a histogram which is an approximation to the PDF</a:t>
            </a:r>
          </a:p>
          <a:p>
            <a:r>
              <a:rPr lang="en-US" dirty="0"/>
              <a:t>A different view is obtained if we sort the data and permute the associated index, bottom left plot</a:t>
            </a:r>
          </a:p>
          <a:p>
            <a:r>
              <a:rPr lang="en-US" dirty="0"/>
              <a:t>Finally, we approximate the CDF by dividing the y-axis by the number of samples, bottom right plot</a:t>
            </a:r>
          </a:p>
          <a:p>
            <a:pPr lvl="1"/>
            <a:r>
              <a:rPr lang="en-US" dirty="0"/>
              <a:t>This is called the Empirical CDF (ECDF) and is an approximation to the CDF for the response density</a:t>
            </a:r>
          </a:p>
        </p:txBody>
      </p:sp>
      <p:grpSp>
        <p:nvGrpSpPr>
          <p:cNvPr id="8" name="Group 7"/>
          <p:cNvGrpSpPr/>
          <p:nvPr/>
        </p:nvGrpSpPr>
        <p:grpSpPr>
          <a:xfrm>
            <a:off x="6187279" y="730152"/>
            <a:ext cx="5890752" cy="5865455"/>
            <a:chOff x="6677769" y="730152"/>
            <a:chExt cx="5400262" cy="5377071"/>
          </a:xfrm>
        </p:grpSpPr>
        <p:pic>
          <p:nvPicPr>
            <p:cNvPr id="4" name="Picture 3"/>
            <p:cNvPicPr>
              <a:picLocks noChangeAspect="1"/>
            </p:cNvPicPr>
            <p:nvPr/>
          </p:nvPicPr>
          <p:blipFill>
            <a:blip r:embed="rId3"/>
            <a:stretch>
              <a:fillRect/>
            </a:stretch>
          </p:blipFill>
          <p:spPr>
            <a:xfrm>
              <a:off x="6677769" y="730152"/>
              <a:ext cx="2700131" cy="2688535"/>
            </a:xfrm>
            <a:prstGeom prst="rect">
              <a:avLst/>
            </a:prstGeom>
          </p:spPr>
        </p:pic>
        <p:pic>
          <p:nvPicPr>
            <p:cNvPr id="5" name="Picture 4"/>
            <p:cNvPicPr>
              <a:picLocks noChangeAspect="1"/>
            </p:cNvPicPr>
            <p:nvPr/>
          </p:nvPicPr>
          <p:blipFill>
            <a:blip r:embed="rId4"/>
            <a:stretch>
              <a:fillRect/>
            </a:stretch>
          </p:blipFill>
          <p:spPr>
            <a:xfrm>
              <a:off x="9377900" y="730153"/>
              <a:ext cx="2700131" cy="2688535"/>
            </a:xfrm>
            <a:prstGeom prst="rect">
              <a:avLst/>
            </a:prstGeom>
          </p:spPr>
        </p:pic>
        <p:pic>
          <p:nvPicPr>
            <p:cNvPr id="6" name="Picture 5"/>
            <p:cNvPicPr>
              <a:picLocks noChangeAspect="1"/>
            </p:cNvPicPr>
            <p:nvPr/>
          </p:nvPicPr>
          <p:blipFill>
            <a:blip r:embed="rId5"/>
            <a:stretch>
              <a:fillRect/>
            </a:stretch>
          </p:blipFill>
          <p:spPr>
            <a:xfrm>
              <a:off x="6677769" y="3418688"/>
              <a:ext cx="2700131" cy="2688535"/>
            </a:xfrm>
            <a:prstGeom prst="rect">
              <a:avLst/>
            </a:prstGeom>
          </p:spPr>
        </p:pic>
        <p:pic>
          <p:nvPicPr>
            <p:cNvPr id="7" name="Picture 6"/>
            <p:cNvPicPr>
              <a:picLocks noChangeAspect="1"/>
            </p:cNvPicPr>
            <p:nvPr/>
          </p:nvPicPr>
          <p:blipFill>
            <a:blip r:embed="rId6"/>
            <a:stretch>
              <a:fillRect/>
            </a:stretch>
          </p:blipFill>
          <p:spPr>
            <a:xfrm>
              <a:off x="9377900" y="3418688"/>
              <a:ext cx="2700131" cy="2688535"/>
            </a:xfrm>
            <a:prstGeom prst="rect">
              <a:avLst/>
            </a:prstGeom>
          </p:spPr>
        </p:pic>
      </p:grpSp>
    </p:spTree>
    <p:custDataLst>
      <p:tags r:id="rId1"/>
    </p:custDataLst>
    <p:extLst>
      <p:ext uri="{BB962C8B-B14F-4D97-AF65-F5344CB8AC3E}">
        <p14:creationId xmlns:p14="http://schemas.microsoft.com/office/powerpoint/2010/main" val="22696298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732452"/>
          </a:xfrm>
        </p:spPr>
        <p:txBody>
          <a:bodyPr/>
          <a:lstStyle/>
          <a:p>
            <a:r>
              <a:rPr lang="en-US" dirty="0"/>
              <a:t>Displaying Monte Carlo Results (Continued)</a:t>
            </a:r>
          </a:p>
        </p:txBody>
      </p:sp>
      <p:sp>
        <p:nvSpPr>
          <p:cNvPr id="3" name="Content Placeholder 2"/>
          <p:cNvSpPr>
            <a:spLocks noGrp="1"/>
          </p:cNvSpPr>
          <p:nvPr>
            <p:ph idx="1"/>
          </p:nvPr>
        </p:nvSpPr>
        <p:spPr>
          <a:xfrm>
            <a:off x="571597" y="914400"/>
            <a:ext cx="8290866" cy="4644396"/>
          </a:xfrm>
        </p:spPr>
        <p:txBody>
          <a:bodyPr>
            <a:normAutofit fontScale="92500" lnSpcReduction="10000"/>
          </a:bodyPr>
          <a:lstStyle/>
          <a:p>
            <a:r>
              <a:rPr lang="en-US" dirty="0"/>
              <a:t>As with the cumulative distribution function, it is difficult to read values of small and large probabilities on the ECDF plot</a:t>
            </a:r>
          </a:p>
          <a:p>
            <a:r>
              <a:rPr lang="en-US" dirty="0"/>
              <a:t>The </a:t>
            </a:r>
            <a:r>
              <a:rPr lang="en-US" dirty="0" err="1"/>
              <a:t>probit</a:t>
            </a:r>
            <a:r>
              <a:rPr lang="en-US" dirty="0"/>
              <a:t> transformation is applied to the </a:t>
            </a:r>
            <a:r>
              <a:rPr lang="en-US" i="1" dirty="0"/>
              <a:t>y</a:t>
            </a:r>
            <a:r>
              <a:rPr lang="en-US" dirty="0"/>
              <a:t>-axis, mapping probabilities to equivalent ordinates of the standard normal distribution in the top plot</a:t>
            </a:r>
          </a:p>
          <a:p>
            <a:pPr lvl="1"/>
            <a:r>
              <a:rPr lang="en-US" dirty="0"/>
              <a:t>This stretches the </a:t>
            </a:r>
            <a:r>
              <a:rPr lang="en-US" i="1" dirty="0"/>
              <a:t>y</a:t>
            </a:r>
            <a:r>
              <a:rPr lang="en-US" dirty="0"/>
              <a:t>-axis and leads to near straight lines for samples from normal distributions</a:t>
            </a:r>
          </a:p>
          <a:p>
            <a:r>
              <a:rPr lang="en-US" dirty="0"/>
              <a:t>The same transformation can be used with samples from non-normal distributions</a:t>
            </a:r>
          </a:p>
          <a:p>
            <a:pPr lvl="1"/>
            <a:r>
              <a:rPr lang="en-US" dirty="0"/>
              <a:t>The bottom figure is for samples from a log-normal distribution</a:t>
            </a:r>
          </a:p>
          <a:p>
            <a:pPr lvl="1"/>
            <a:r>
              <a:rPr lang="en-US" dirty="0"/>
              <a:t>The curve no longer looks like a straight line</a:t>
            </a:r>
          </a:p>
          <a:p>
            <a:pPr lvl="1"/>
            <a:r>
              <a:rPr lang="en-US" dirty="0"/>
              <a:t>However, the </a:t>
            </a:r>
            <a:r>
              <a:rPr lang="en-US" dirty="0" err="1"/>
              <a:t>probit</a:t>
            </a:r>
            <a:r>
              <a:rPr lang="en-US" dirty="0"/>
              <a:t> transformation still stretches the y-axis and enables us to easily read small and large probability vales</a:t>
            </a:r>
          </a:p>
          <a:p>
            <a:r>
              <a:rPr lang="en-US" dirty="0"/>
              <a:t>The plot where the sorted sample values form the x-axis and the </a:t>
            </a:r>
            <a:r>
              <a:rPr lang="en-US" dirty="0" err="1"/>
              <a:t>probit</a:t>
            </a:r>
            <a:r>
              <a:rPr lang="en-US" dirty="0"/>
              <a:t> transformation of the sequence (1:N – 0.5)/N gives the y-axis is called </a:t>
            </a:r>
            <a:r>
              <a:rPr lang="en-US" sz="2200" dirty="0"/>
              <a:t>the </a:t>
            </a:r>
            <a:r>
              <a:rPr lang="en-US" dirty="0"/>
              <a:t>sample QQ plot where N is the sample size (Type = 5 in below reference)</a:t>
            </a:r>
          </a:p>
        </p:txBody>
      </p:sp>
      <p:grpSp>
        <p:nvGrpSpPr>
          <p:cNvPr id="6" name="Group 5"/>
          <p:cNvGrpSpPr/>
          <p:nvPr/>
        </p:nvGrpSpPr>
        <p:grpSpPr>
          <a:xfrm>
            <a:off x="9003665" y="752809"/>
            <a:ext cx="2891486" cy="5758134"/>
            <a:chOff x="9003665" y="752809"/>
            <a:chExt cx="2891486" cy="5758134"/>
          </a:xfrm>
        </p:grpSpPr>
        <p:pic>
          <p:nvPicPr>
            <p:cNvPr id="4" name="Picture 3"/>
            <p:cNvPicPr>
              <a:picLocks noChangeAspect="1"/>
            </p:cNvPicPr>
            <p:nvPr/>
          </p:nvPicPr>
          <p:blipFill>
            <a:blip r:embed="rId3"/>
            <a:stretch>
              <a:fillRect/>
            </a:stretch>
          </p:blipFill>
          <p:spPr>
            <a:xfrm>
              <a:off x="9003665" y="752809"/>
              <a:ext cx="2891485" cy="2879067"/>
            </a:xfrm>
            <a:prstGeom prst="rect">
              <a:avLst/>
            </a:prstGeom>
          </p:spPr>
        </p:pic>
        <p:pic>
          <p:nvPicPr>
            <p:cNvPr id="5" name="Picture 4"/>
            <p:cNvPicPr>
              <a:picLocks noChangeAspect="1"/>
            </p:cNvPicPr>
            <p:nvPr/>
          </p:nvPicPr>
          <p:blipFill>
            <a:blip r:embed="rId4"/>
            <a:stretch>
              <a:fillRect/>
            </a:stretch>
          </p:blipFill>
          <p:spPr>
            <a:xfrm>
              <a:off x="9003666" y="3631876"/>
              <a:ext cx="2891485" cy="2879067"/>
            </a:xfrm>
            <a:prstGeom prst="rect">
              <a:avLst/>
            </a:prstGeom>
          </p:spPr>
        </p:pic>
      </p:grpSp>
      <p:sp>
        <p:nvSpPr>
          <p:cNvPr id="10" name="Rectangle 9"/>
          <p:cNvSpPr/>
          <p:nvPr/>
        </p:nvSpPr>
        <p:spPr>
          <a:xfrm>
            <a:off x="674706" y="5715000"/>
            <a:ext cx="6096000" cy="523220"/>
          </a:xfrm>
          <a:prstGeom prst="rect">
            <a:avLst/>
          </a:prstGeom>
        </p:spPr>
        <p:txBody>
          <a:bodyPr>
            <a:spAutoFit/>
          </a:bodyPr>
          <a:lstStyle/>
          <a:p>
            <a:pPr lvl="0" defTabSz="914400">
              <a:buClr>
                <a:prstClr val="black"/>
              </a:buClr>
            </a:pPr>
            <a:r>
              <a:rPr lang="en-US" sz="1400" i="1" dirty="0">
                <a:solidFill>
                  <a:srgbClr val="00B0F0"/>
                </a:solidFill>
              </a:rPr>
              <a:t>N = length(x)</a:t>
            </a:r>
          </a:p>
          <a:p>
            <a:pPr lvl="0" defTabSz="914400">
              <a:buClr>
                <a:prstClr val="black"/>
              </a:buClr>
            </a:pPr>
            <a:r>
              <a:rPr lang="en-US" sz="1400" i="1" dirty="0">
                <a:solidFill>
                  <a:srgbClr val="00B0F0"/>
                </a:solidFill>
              </a:rPr>
              <a:t>plot(sort(x), </a:t>
            </a:r>
            <a:r>
              <a:rPr lang="en-US" sz="1400" i="1" dirty="0" err="1">
                <a:solidFill>
                  <a:srgbClr val="00B0F0"/>
                </a:solidFill>
              </a:rPr>
              <a:t>qnorm</a:t>
            </a:r>
            <a:r>
              <a:rPr lang="en-US" sz="1400" i="1" dirty="0">
                <a:solidFill>
                  <a:srgbClr val="00B0F0"/>
                </a:solidFill>
              </a:rPr>
              <a:t>(((1:N)-0.5)/N))</a:t>
            </a:r>
          </a:p>
        </p:txBody>
      </p:sp>
      <p:sp>
        <p:nvSpPr>
          <p:cNvPr id="7" name="TextBox 6">
            <a:extLst>
              <a:ext uri="{FF2B5EF4-FFF2-40B4-BE49-F238E27FC236}">
                <a16:creationId xmlns:a16="http://schemas.microsoft.com/office/drawing/2014/main" id="{48F95B93-A96D-4C0D-A66D-DBFA677585DC}"/>
              </a:ext>
            </a:extLst>
          </p:cNvPr>
          <p:cNvSpPr txBox="1"/>
          <p:nvPr/>
        </p:nvSpPr>
        <p:spPr>
          <a:xfrm>
            <a:off x="4005110" y="5828374"/>
            <a:ext cx="4716152" cy="523220"/>
          </a:xfrm>
          <a:prstGeom prst="rect">
            <a:avLst/>
          </a:prstGeom>
          <a:noFill/>
        </p:spPr>
        <p:txBody>
          <a:bodyPr wrap="square" rtlCol="0">
            <a:spAutoFit/>
          </a:bodyPr>
          <a:lstStyle/>
          <a:p>
            <a:r>
              <a:rPr lang="en-US" sz="1400" dirty="0"/>
              <a:t>R.J. Hyndman and Y. Fan: </a:t>
            </a:r>
            <a:r>
              <a:rPr lang="en-US" sz="1400" i="1" dirty="0"/>
              <a:t>Sample quantiles in statistical packages.</a:t>
            </a:r>
            <a:r>
              <a:rPr lang="en-US" sz="1400" dirty="0"/>
              <a:t> American Statistician</a:t>
            </a:r>
            <a:r>
              <a:rPr lang="en-US" sz="1400" i="1" dirty="0"/>
              <a:t>, </a:t>
            </a:r>
            <a:r>
              <a:rPr lang="en-US" sz="1400" dirty="0"/>
              <a:t>pp. 361–365, 1996. </a:t>
            </a:r>
          </a:p>
        </p:txBody>
      </p:sp>
    </p:spTree>
    <p:custDataLst>
      <p:tags r:id="rId1"/>
    </p:custDataLst>
    <p:extLst>
      <p:ext uri="{BB962C8B-B14F-4D97-AF65-F5344CB8AC3E}">
        <p14:creationId xmlns:p14="http://schemas.microsoft.com/office/powerpoint/2010/main" val="40087676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436053"/>
          </a:xfrm>
        </p:spPr>
        <p:txBody>
          <a:bodyPr>
            <a:normAutofit fontScale="90000"/>
          </a:bodyPr>
          <a:lstStyle/>
          <a:p>
            <a:r>
              <a:rPr lang="en-US" dirty="0"/>
              <a:t>Additional Q-Q Plot Examples</a:t>
            </a:r>
          </a:p>
        </p:txBody>
      </p:sp>
      <p:cxnSp>
        <p:nvCxnSpPr>
          <p:cNvPr id="14" name="Straight Connector 13"/>
          <p:cNvCxnSpPr/>
          <p:nvPr/>
        </p:nvCxnSpPr>
        <p:spPr>
          <a:xfrm>
            <a:off x="6096000" y="926399"/>
            <a:ext cx="0" cy="5540188"/>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92882" y="3407186"/>
            <a:ext cx="10606235" cy="0"/>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4"/>
          <a:srcRect l="4804" t="4542" r="4322" b="5545"/>
          <a:stretch/>
        </p:blipFill>
        <p:spPr>
          <a:xfrm>
            <a:off x="774701" y="833108"/>
            <a:ext cx="5139267" cy="2538230"/>
          </a:xfrm>
          <a:prstGeom prst="rect">
            <a:avLst/>
          </a:prstGeom>
        </p:spPr>
      </p:pic>
      <p:pic>
        <p:nvPicPr>
          <p:cNvPr id="10" name="Picture 9"/>
          <p:cNvPicPr>
            <a:picLocks noChangeAspect="1"/>
          </p:cNvPicPr>
          <p:nvPr/>
        </p:nvPicPr>
        <p:blipFill rotWithShape="1">
          <a:blip r:embed="rId5"/>
          <a:srcRect l="5209" t="4600" r="4468" b="5713"/>
          <a:stretch/>
        </p:blipFill>
        <p:spPr>
          <a:xfrm>
            <a:off x="6387394" y="832099"/>
            <a:ext cx="5125155" cy="2540249"/>
          </a:xfrm>
          <a:prstGeom prst="rect">
            <a:avLst/>
          </a:prstGeom>
        </p:spPr>
      </p:pic>
      <p:pic>
        <p:nvPicPr>
          <p:cNvPr id="16" name="Picture 15"/>
          <p:cNvPicPr>
            <a:picLocks noChangeAspect="1"/>
          </p:cNvPicPr>
          <p:nvPr/>
        </p:nvPicPr>
        <p:blipFill rotWithShape="1">
          <a:blip r:embed="rId6"/>
          <a:srcRect l="4838" t="5342" r="4190" b="4879"/>
          <a:stretch/>
        </p:blipFill>
        <p:spPr>
          <a:xfrm>
            <a:off x="691445" y="3554409"/>
            <a:ext cx="5305779" cy="2613738"/>
          </a:xfrm>
          <a:prstGeom prst="rect">
            <a:avLst/>
          </a:prstGeom>
        </p:spPr>
      </p:pic>
      <p:pic>
        <p:nvPicPr>
          <p:cNvPr id="17" name="Picture 16"/>
          <p:cNvPicPr>
            <a:picLocks noChangeAspect="1"/>
          </p:cNvPicPr>
          <p:nvPr/>
        </p:nvPicPr>
        <p:blipFill rotWithShape="1">
          <a:blip r:embed="rId7"/>
          <a:srcRect l="5301" t="5158" r="4560" b="5620"/>
          <a:stretch/>
        </p:blipFill>
        <p:spPr>
          <a:xfrm>
            <a:off x="6371870" y="3635286"/>
            <a:ext cx="5156202" cy="2547646"/>
          </a:xfrm>
          <a:prstGeom prst="rect">
            <a:avLst/>
          </a:prstGeom>
        </p:spPr>
      </p:pic>
    </p:spTree>
    <p:custDataLst>
      <p:tags r:id="rId1"/>
    </p:custDataLst>
    <p:extLst>
      <p:ext uri="{BB962C8B-B14F-4D97-AF65-F5344CB8AC3E}">
        <p14:creationId xmlns:p14="http://schemas.microsoft.com/office/powerpoint/2010/main" val="32542558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Probability and Sigma</a:t>
            </a:r>
          </a:p>
        </p:txBody>
      </p:sp>
      <p:sp>
        <p:nvSpPr>
          <p:cNvPr id="3" name="Content Placeholder 2"/>
          <p:cNvSpPr>
            <a:spLocks noGrp="1"/>
          </p:cNvSpPr>
          <p:nvPr>
            <p:ph idx="1"/>
          </p:nvPr>
        </p:nvSpPr>
        <p:spPr>
          <a:xfrm>
            <a:off x="602974" y="1164643"/>
            <a:ext cx="6227873" cy="4850103"/>
          </a:xfrm>
          <a:prstGeom prst="rect">
            <a:avLst/>
          </a:prstGeom>
        </p:spPr>
        <p:txBody>
          <a:bodyPr/>
          <a:lstStyle/>
          <a:p>
            <a:r>
              <a:rPr lang="en-US" dirty="0"/>
              <a:t>Design engineers often define probability in terms of sigma of the standard normal distribution even when the distribution is non-normal</a:t>
            </a:r>
          </a:p>
          <a:p>
            <a:r>
              <a:rPr lang="en-US" dirty="0"/>
              <a:t>Statistical literature uses the term percentiles </a:t>
            </a:r>
          </a:p>
          <a:p>
            <a:r>
              <a:rPr lang="en-US" dirty="0"/>
              <a:t>Reliability engineers use parts per million (ppm) failures</a:t>
            </a:r>
          </a:p>
          <a:p>
            <a:r>
              <a:rPr lang="en-US" dirty="0"/>
              <a:t>Probabilities can range over many orders of magnitude while sigma values are usually small numbers between -7 and 7</a:t>
            </a:r>
          </a:p>
          <a:p>
            <a:r>
              <a:rPr lang="en-US" dirty="0"/>
              <a:t>The plot shows the mapping between sigma and probability</a:t>
            </a:r>
          </a:p>
          <a:p>
            <a:r>
              <a:rPr lang="en-US" dirty="0"/>
              <a:t>The sigma for the standard normal density will often be used to represent probabilities in the rest of the presentation</a:t>
            </a:r>
          </a:p>
          <a:p>
            <a:pPr marL="0" indent="0">
              <a:buNone/>
            </a:pPr>
            <a:endParaRPr lang="en-US" dirty="0"/>
          </a:p>
          <a:p>
            <a:endParaRPr lang="en-US" dirty="0"/>
          </a:p>
        </p:txBody>
      </p:sp>
      <p:sp>
        <p:nvSpPr>
          <p:cNvPr id="6" name="Rectangle 5"/>
          <p:cNvSpPr/>
          <p:nvPr/>
        </p:nvSpPr>
        <p:spPr>
          <a:xfrm>
            <a:off x="1447800" y="6052249"/>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1400" b="0" i="1" u="none" strike="noStrike" kern="1200" cap="none" spc="0" normalizeH="0" baseline="0" noProof="0" dirty="0">
                <a:ln>
                  <a:noFill/>
                </a:ln>
                <a:solidFill>
                  <a:srgbClr val="00B0F0"/>
                </a:solidFill>
                <a:effectLst/>
                <a:uLnTx/>
                <a:uFillTx/>
                <a:latin typeface="Arial" panose="020B0604020202020204"/>
                <a:ea typeface="+mn-ea"/>
                <a:cs typeface="+mn-cs"/>
              </a:rPr>
              <a:t>sigma = </a:t>
            </a:r>
            <a:r>
              <a:rPr kumimoji="0" lang="en-US" sz="1400" b="0" i="1" u="none" strike="noStrike" kern="1200" cap="none" spc="0" normalizeH="0" baseline="0" noProof="0" dirty="0" err="1">
                <a:ln>
                  <a:noFill/>
                </a:ln>
                <a:solidFill>
                  <a:srgbClr val="00B0F0"/>
                </a:solidFill>
                <a:effectLst/>
                <a:uLnTx/>
                <a:uFillTx/>
                <a:latin typeface="Arial" panose="020B0604020202020204"/>
                <a:ea typeface="+mn-ea"/>
                <a:cs typeface="+mn-cs"/>
              </a:rPr>
              <a:t>seq</a:t>
            </a:r>
            <a:r>
              <a:rPr kumimoji="0" lang="en-US" sz="1400" b="0" i="1" u="none" strike="noStrike" kern="1200" cap="none" spc="0" normalizeH="0" baseline="0" noProof="0" dirty="0">
                <a:ln>
                  <a:noFill/>
                </a:ln>
                <a:solidFill>
                  <a:srgbClr val="00B0F0"/>
                </a:solidFill>
                <a:effectLst/>
                <a:uLnTx/>
                <a:uFillTx/>
                <a:latin typeface="Arial" panose="020B0604020202020204"/>
                <a:ea typeface="+mn-ea"/>
                <a:cs typeface="+mn-cs"/>
              </a:rPr>
              <a:t>(1.5, 7, length = 1000)</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1400" b="0" i="1" u="none" strike="noStrike" kern="1200" cap="none" spc="0" normalizeH="0" baseline="0" noProof="0" dirty="0">
                <a:ln>
                  <a:noFill/>
                </a:ln>
                <a:solidFill>
                  <a:srgbClr val="00B0F0"/>
                </a:solidFill>
                <a:effectLst/>
                <a:uLnTx/>
                <a:uFillTx/>
                <a:latin typeface="Arial" panose="020B0604020202020204"/>
                <a:ea typeface="+mn-ea"/>
                <a:cs typeface="+mn-cs"/>
              </a:rPr>
              <a:t>plot(sigma, 1-pnorm(sigma), log = “y”)</a:t>
            </a:r>
          </a:p>
        </p:txBody>
      </p:sp>
      <p:grpSp>
        <p:nvGrpSpPr>
          <p:cNvPr id="12" name="Group 11"/>
          <p:cNvGrpSpPr/>
          <p:nvPr/>
        </p:nvGrpSpPr>
        <p:grpSpPr>
          <a:xfrm>
            <a:off x="6752163" y="1028103"/>
            <a:ext cx="5433211" cy="5364191"/>
            <a:chOff x="6301589" y="898497"/>
            <a:chExt cx="5433211" cy="5364191"/>
          </a:xfrm>
        </p:grpSpPr>
        <p:grpSp>
          <p:nvGrpSpPr>
            <p:cNvPr id="8" name="Group 7"/>
            <p:cNvGrpSpPr/>
            <p:nvPr/>
          </p:nvGrpSpPr>
          <p:grpSpPr>
            <a:xfrm>
              <a:off x="6400800" y="898497"/>
              <a:ext cx="5334000" cy="5121304"/>
              <a:chOff x="6400800" y="898497"/>
              <a:chExt cx="5334000" cy="5121304"/>
            </a:xfrm>
          </p:grpSpPr>
          <p:pic>
            <p:nvPicPr>
              <p:cNvPr id="5" name="Picture 4"/>
              <p:cNvPicPr>
                <a:picLocks noChangeAspect="1"/>
              </p:cNvPicPr>
              <p:nvPr/>
            </p:nvPicPr>
            <p:blipFill rotWithShape="1">
              <a:blip r:embed="rId3"/>
              <a:srcRect l="6606" t="6439" r="6381" b="7386"/>
              <a:stretch/>
            </p:blipFill>
            <p:spPr>
              <a:xfrm>
                <a:off x="6539218" y="898497"/>
                <a:ext cx="5195582" cy="5121304"/>
              </a:xfrm>
              <a:prstGeom prst="rect">
                <a:avLst/>
              </a:prstGeom>
            </p:spPr>
          </p:pic>
          <p:sp>
            <p:nvSpPr>
              <p:cNvPr id="4" name="Rectangle 3"/>
              <p:cNvSpPr/>
              <p:nvPr/>
            </p:nvSpPr>
            <p:spPr>
              <a:xfrm>
                <a:off x="6400800" y="2743200"/>
                <a:ext cx="230978"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Rectangle 6"/>
              <p:cNvSpPr/>
              <p:nvPr/>
            </p:nvSpPr>
            <p:spPr>
              <a:xfrm>
                <a:off x="6440089" y="3459149"/>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9" name="TextBox 8"/>
            <p:cNvSpPr txBox="1"/>
            <p:nvPr/>
          </p:nvSpPr>
          <p:spPr>
            <a:xfrm rot="16200000">
              <a:off x="5990286" y="3100961"/>
              <a:ext cx="899605" cy="276999"/>
            </a:xfrm>
            <a:prstGeom prst="rect">
              <a:avLst/>
            </a:prstGeom>
            <a:noFill/>
          </p:spPr>
          <p:txBody>
            <a:bodyPr wrap="none" rtlCol="0">
              <a:spAutoFit/>
            </a:bodyPr>
            <a:lstStyle/>
            <a:p>
              <a:r>
                <a:rPr lang="en-US" sz="1200" dirty="0"/>
                <a:t>Probability</a:t>
              </a:r>
            </a:p>
          </p:txBody>
        </p:sp>
        <p:sp>
          <p:nvSpPr>
            <p:cNvPr id="11" name="TextBox 10"/>
            <p:cNvSpPr txBox="1"/>
            <p:nvPr/>
          </p:nvSpPr>
          <p:spPr>
            <a:xfrm>
              <a:off x="9067800" y="5985689"/>
              <a:ext cx="619080" cy="276999"/>
            </a:xfrm>
            <a:prstGeom prst="rect">
              <a:avLst/>
            </a:prstGeom>
            <a:noFill/>
          </p:spPr>
          <p:txBody>
            <a:bodyPr wrap="none" rtlCol="0">
              <a:spAutoFit/>
            </a:bodyPr>
            <a:lstStyle/>
            <a:p>
              <a:r>
                <a:rPr lang="en-US" sz="1200" dirty="0"/>
                <a:t>Sigma</a:t>
              </a:r>
            </a:p>
          </p:txBody>
        </p:sp>
      </p:grpSp>
    </p:spTree>
    <p:custDataLst>
      <p:tags r:id="rId1"/>
    </p:custDataLst>
    <p:extLst>
      <p:ext uri="{BB962C8B-B14F-4D97-AF65-F5344CB8AC3E}">
        <p14:creationId xmlns:p14="http://schemas.microsoft.com/office/powerpoint/2010/main" val="29000891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7597" y="68574"/>
            <a:ext cx="11763899" cy="439303"/>
          </a:xfrm>
        </p:spPr>
        <p:txBody>
          <a:bodyPr>
            <a:normAutofit fontScale="90000"/>
          </a:bodyPr>
          <a:lstStyle/>
          <a:p>
            <a:r>
              <a:rPr lang="en-US" dirty="0"/>
              <a:t>System and Component Reliability</a:t>
            </a:r>
          </a:p>
        </p:txBody>
      </p:sp>
      <p:sp>
        <p:nvSpPr>
          <p:cNvPr id="3" name="Content Placeholder 2"/>
          <p:cNvSpPr>
            <a:spLocks noGrp="1"/>
          </p:cNvSpPr>
          <p:nvPr>
            <p:ph sz="half" idx="1"/>
          </p:nvPr>
        </p:nvSpPr>
        <p:spPr>
          <a:xfrm>
            <a:off x="286247" y="683289"/>
            <a:ext cx="6074797" cy="5888466"/>
          </a:xfrm>
        </p:spPr>
        <p:txBody>
          <a:bodyPr/>
          <a:lstStyle/>
          <a:p>
            <a:r>
              <a:rPr lang="en-US" dirty="0"/>
              <a:t>Consider a system with multiple components</a:t>
            </a:r>
          </a:p>
          <a:p>
            <a:r>
              <a:rPr lang="en-US" dirty="0"/>
              <a:t>System functions only if all the components function (assuming there is no redundancy) </a:t>
            </a:r>
          </a:p>
          <a:p>
            <a:r>
              <a:rPr lang="en-US" dirty="0"/>
              <a:t>If component </a:t>
            </a:r>
            <a:r>
              <a:rPr lang="en-US" i="1" dirty="0"/>
              <a:t>j</a:t>
            </a:r>
            <a:r>
              <a:rPr lang="en-US" dirty="0"/>
              <a:t> has probability </a:t>
            </a:r>
            <a:r>
              <a:rPr lang="en-US" i="1" dirty="0"/>
              <a:t>P</a:t>
            </a:r>
            <a:r>
              <a:rPr lang="en-US" i="1" baseline="-25000" dirty="0"/>
              <a:t>j </a:t>
            </a:r>
            <a:r>
              <a:rPr lang="en-US" dirty="0"/>
              <a:t>of functioning correctly, the probability of the system functioning correctly is </a:t>
            </a:r>
          </a:p>
          <a:p>
            <a:r>
              <a:rPr lang="en-US" dirty="0"/>
              <a:t>If the system consists of</a:t>
            </a:r>
            <a:r>
              <a:rPr lang="en-US" i="1" dirty="0"/>
              <a:t> K </a:t>
            </a:r>
            <a:r>
              <a:rPr lang="en-US" dirty="0"/>
              <a:t>identical components, the system failure probability</a:t>
            </a:r>
            <a:r>
              <a:rPr lang="en-US" i="1" dirty="0"/>
              <a:t> f</a:t>
            </a:r>
            <a:r>
              <a:rPr lang="en-US" i="1" baseline="-25000" dirty="0"/>
              <a:t>s</a:t>
            </a:r>
            <a:r>
              <a:rPr lang="en-US" i="1" dirty="0"/>
              <a:t> </a:t>
            </a:r>
            <a:r>
              <a:rPr lang="en-US" dirty="0"/>
              <a:t>is related to the component failure probability </a:t>
            </a:r>
            <a:r>
              <a:rPr lang="en-US" i="1" dirty="0"/>
              <a:t>f</a:t>
            </a:r>
            <a:r>
              <a:rPr lang="en-US" i="1" baseline="-25000" dirty="0"/>
              <a:t>c</a:t>
            </a:r>
            <a:r>
              <a:rPr lang="en-US" dirty="0"/>
              <a:t> by</a:t>
            </a:r>
          </a:p>
          <a:p>
            <a:pPr marL="0" indent="0">
              <a:buNone/>
            </a:pPr>
            <a:endParaRPr lang="en-US" dirty="0"/>
          </a:p>
          <a:p>
            <a:r>
              <a:rPr lang="en-US" dirty="0"/>
              <a:t>The curves on the right shows this equation in chart form</a:t>
            </a:r>
          </a:p>
          <a:p>
            <a:r>
              <a:rPr lang="en-US" dirty="0"/>
              <a:t>Example: Let the system requirement be 3.5 sigma and let a particular component be replicated 10K times in the system then the component should be designed to 5.5 sigma (10K on the orange curve)</a:t>
            </a:r>
          </a:p>
        </p:txBody>
      </p:sp>
      <p:graphicFrame>
        <p:nvGraphicFramePr>
          <p:cNvPr id="6" name="Object 5"/>
          <p:cNvGraphicFramePr>
            <a:graphicFrameLocks noChangeAspect="1"/>
          </p:cNvGraphicFramePr>
          <p:nvPr>
            <p:extLst/>
          </p:nvPr>
        </p:nvGraphicFramePr>
        <p:xfrm>
          <a:off x="1879338" y="2380199"/>
          <a:ext cx="577188" cy="372379"/>
        </p:xfrm>
        <a:graphic>
          <a:graphicData uri="http://schemas.openxmlformats.org/presentationml/2006/ole">
            <mc:AlternateContent xmlns:mc="http://schemas.openxmlformats.org/markup-compatibility/2006">
              <mc:Choice xmlns:v="urn:schemas-microsoft-com:vml" Requires="v">
                <p:oleObj spid="_x0000_s5156" name="Equation" r:id="rId4" imgW="393480" imgH="253800" progId="Equation.3">
                  <p:embed/>
                </p:oleObj>
              </mc:Choice>
              <mc:Fallback>
                <p:oleObj name="Equation" r:id="rId4" imgW="393480" imgH="253800" progId="Equation.3">
                  <p:embed/>
                  <p:pic>
                    <p:nvPicPr>
                      <p:cNvPr id="6" name="Object 5"/>
                      <p:cNvPicPr/>
                      <p:nvPr/>
                    </p:nvPicPr>
                    <p:blipFill>
                      <a:blip r:embed="rId5"/>
                      <a:stretch>
                        <a:fillRect/>
                      </a:stretch>
                    </p:blipFill>
                    <p:spPr>
                      <a:xfrm>
                        <a:off x="1879338" y="2380199"/>
                        <a:ext cx="577188" cy="372379"/>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1336047" y="3677242"/>
          <a:ext cx="2088488" cy="528731"/>
        </p:xfrm>
        <a:graphic>
          <a:graphicData uri="http://schemas.openxmlformats.org/presentationml/2006/ole">
            <mc:AlternateContent xmlns:mc="http://schemas.openxmlformats.org/markup-compatibility/2006">
              <mc:Choice xmlns:v="urn:schemas-microsoft-com:vml" Requires="v">
                <p:oleObj spid="_x0000_s5157" name="Equation" r:id="rId6" imgW="1002960" imgH="253800" progId="Equation.3">
                  <p:embed/>
                </p:oleObj>
              </mc:Choice>
              <mc:Fallback>
                <p:oleObj name="Equation" r:id="rId6" imgW="1002960" imgH="253800" progId="Equation.3">
                  <p:embed/>
                  <p:pic>
                    <p:nvPicPr>
                      <p:cNvPr id="7" name="Object 6"/>
                      <p:cNvPicPr/>
                      <p:nvPr/>
                    </p:nvPicPr>
                    <p:blipFill>
                      <a:blip r:embed="rId7"/>
                      <a:stretch>
                        <a:fillRect/>
                      </a:stretch>
                    </p:blipFill>
                    <p:spPr>
                      <a:xfrm>
                        <a:off x="1336047" y="3677242"/>
                        <a:ext cx="2088488" cy="528731"/>
                      </a:xfrm>
                      <a:prstGeom prst="rect">
                        <a:avLst/>
                      </a:prstGeom>
                    </p:spPr>
                  </p:pic>
                </p:oleObj>
              </mc:Fallback>
            </mc:AlternateContent>
          </a:graphicData>
        </a:graphic>
      </p:graphicFrame>
      <p:grpSp>
        <p:nvGrpSpPr>
          <p:cNvPr id="4" name="Group 3"/>
          <p:cNvGrpSpPr/>
          <p:nvPr/>
        </p:nvGrpSpPr>
        <p:grpSpPr>
          <a:xfrm>
            <a:off x="6612253" y="514971"/>
            <a:ext cx="5392271" cy="5396754"/>
            <a:chOff x="6361044" y="954741"/>
            <a:chExt cx="5392271" cy="5396754"/>
          </a:xfrm>
        </p:grpSpPr>
        <p:pic>
          <p:nvPicPr>
            <p:cNvPr id="5" name="Picture 4"/>
            <p:cNvPicPr>
              <a:picLocks noChangeAspect="1"/>
            </p:cNvPicPr>
            <p:nvPr/>
          </p:nvPicPr>
          <p:blipFill rotWithShape="1">
            <a:blip r:embed="rId8"/>
            <a:srcRect l="3605" t="6724" r="6050" b="2466"/>
            <a:stretch/>
          </p:blipFill>
          <p:spPr>
            <a:xfrm>
              <a:off x="6361044" y="954741"/>
              <a:ext cx="5392271" cy="5396754"/>
            </a:xfrm>
            <a:prstGeom prst="rect">
              <a:avLst/>
            </a:prstGeom>
          </p:spPr>
        </p:pic>
        <p:sp>
          <p:nvSpPr>
            <p:cNvPr id="8" name="Oval 7"/>
            <p:cNvSpPr/>
            <p:nvPr/>
          </p:nvSpPr>
          <p:spPr>
            <a:xfrm>
              <a:off x="9541627" y="3232726"/>
              <a:ext cx="131196" cy="1311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12" name="TextBox 11"/>
          <p:cNvSpPr txBox="1"/>
          <p:nvPr/>
        </p:nvSpPr>
        <p:spPr>
          <a:xfrm>
            <a:off x="8205577" y="5926744"/>
            <a:ext cx="3425938"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1400" b="1" dirty="0"/>
              <a:t>Large component sigma is</a:t>
            </a:r>
          </a:p>
          <a:p>
            <a:r>
              <a:rPr lang="en-US" sz="1400" b="1" dirty="0"/>
              <a:t>required for highly replicative circuit</a:t>
            </a:r>
            <a:r>
              <a:rPr lang="en-US" sz="1400" dirty="0"/>
              <a:t>s</a:t>
            </a:r>
          </a:p>
        </p:txBody>
      </p:sp>
    </p:spTree>
    <p:custDataLst>
      <p:tags r:id="rId2"/>
    </p:custDataLst>
    <p:extLst>
      <p:ext uri="{BB962C8B-B14F-4D97-AF65-F5344CB8AC3E}">
        <p14:creationId xmlns:p14="http://schemas.microsoft.com/office/powerpoint/2010/main" val="1325043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945041" y="343246"/>
            <a:ext cx="6085987" cy="6062870"/>
          </a:xfrm>
          <a:prstGeom prst="rect">
            <a:avLst/>
          </a:prstGeom>
        </p:spPr>
      </p:pic>
      <p:sp>
        <p:nvSpPr>
          <p:cNvPr id="6" name="Title 5"/>
          <p:cNvSpPr>
            <a:spLocks noGrp="1"/>
          </p:cNvSpPr>
          <p:nvPr>
            <p:ph type="title"/>
          </p:nvPr>
        </p:nvSpPr>
        <p:spPr>
          <a:xfrm>
            <a:off x="609600" y="68574"/>
            <a:ext cx="11581896" cy="768005"/>
          </a:xfrm>
        </p:spPr>
        <p:txBody>
          <a:bodyPr/>
          <a:lstStyle/>
          <a:p>
            <a:r>
              <a:rPr lang="en-US" dirty="0"/>
              <a:t>QQ Plot - Confidence Intervals – 1</a:t>
            </a:r>
          </a:p>
        </p:txBody>
      </p:sp>
      <p:sp>
        <p:nvSpPr>
          <p:cNvPr id="7" name="Content Placeholder 6"/>
          <p:cNvSpPr>
            <a:spLocks noGrp="1"/>
          </p:cNvSpPr>
          <p:nvPr>
            <p:ph idx="1"/>
          </p:nvPr>
        </p:nvSpPr>
        <p:spPr>
          <a:xfrm>
            <a:off x="609599" y="1676400"/>
            <a:ext cx="5174975" cy="4586288"/>
          </a:xfrm>
        </p:spPr>
        <p:txBody>
          <a:bodyPr>
            <a:normAutofit/>
          </a:bodyPr>
          <a:lstStyle/>
          <a:p>
            <a:r>
              <a:rPr lang="en-US" dirty="0"/>
              <a:t>Let us draw a sample from a distribution and create a QQ plot for the data</a:t>
            </a:r>
          </a:p>
          <a:p>
            <a:r>
              <a:rPr lang="en-US" dirty="0"/>
              <a:t>Unlike the ideal </a:t>
            </a:r>
            <a:r>
              <a:rPr lang="en-US" dirty="0" err="1"/>
              <a:t>probit</a:t>
            </a:r>
            <a:r>
              <a:rPr lang="en-US" dirty="0"/>
              <a:t> plot, there is a small departure from a straight line due to the approximation of the distribution by a sample from it</a:t>
            </a:r>
          </a:p>
        </p:txBody>
      </p:sp>
      <p:sp>
        <p:nvSpPr>
          <p:cNvPr id="5" name="Rectangle 4"/>
          <p:cNvSpPr/>
          <p:nvPr/>
        </p:nvSpPr>
        <p:spPr>
          <a:xfrm>
            <a:off x="609600" y="5440798"/>
            <a:ext cx="6096000" cy="738664"/>
          </a:xfrm>
          <a:prstGeom prst="rect">
            <a:avLst/>
          </a:prstGeom>
        </p:spPr>
        <p:txBody>
          <a:bodyPr>
            <a:spAutoFit/>
          </a:bodyPr>
          <a:lstStyle/>
          <a:p>
            <a:pPr lvl="0" defTabSz="914400">
              <a:buClr>
                <a:prstClr val="black"/>
              </a:buClr>
            </a:pPr>
            <a:r>
              <a:rPr lang="en-US" sz="1400" i="1" dirty="0">
                <a:solidFill>
                  <a:srgbClr val="00B0F0"/>
                </a:solidFill>
              </a:rPr>
              <a:t>N = 10000</a:t>
            </a:r>
          </a:p>
          <a:p>
            <a:pPr lvl="0" defTabSz="914400">
              <a:buClr>
                <a:prstClr val="black"/>
              </a:buClr>
            </a:pPr>
            <a:r>
              <a:rPr lang="en-US" sz="1400" i="1" dirty="0">
                <a:solidFill>
                  <a:srgbClr val="00B0F0"/>
                </a:solidFill>
              </a:rPr>
              <a:t>x = r norm(N)</a:t>
            </a:r>
          </a:p>
          <a:p>
            <a:pPr lvl="0" defTabSz="914400">
              <a:buClr>
                <a:prstClr val="black"/>
              </a:buClr>
            </a:pPr>
            <a:r>
              <a:rPr lang="en-US" sz="1400" i="1" dirty="0">
                <a:solidFill>
                  <a:srgbClr val="00B0F0"/>
                </a:solidFill>
              </a:rPr>
              <a:t>plot(sort(x), </a:t>
            </a:r>
            <a:r>
              <a:rPr lang="en-US" sz="1400" i="1" dirty="0" err="1">
                <a:solidFill>
                  <a:srgbClr val="00B0F0"/>
                </a:solidFill>
              </a:rPr>
              <a:t>qnorm</a:t>
            </a:r>
            <a:r>
              <a:rPr lang="en-US" sz="1400" i="1" dirty="0">
                <a:solidFill>
                  <a:srgbClr val="00B0F0"/>
                </a:solidFill>
              </a:rPr>
              <a:t>(((1:N)-0.5)/N))</a:t>
            </a:r>
          </a:p>
        </p:txBody>
      </p:sp>
    </p:spTree>
    <p:custDataLst>
      <p:tags r:id="rId1"/>
    </p:custDataLst>
    <p:extLst>
      <p:ext uri="{BB962C8B-B14F-4D97-AF65-F5344CB8AC3E}">
        <p14:creationId xmlns:p14="http://schemas.microsoft.com/office/powerpoint/2010/main" val="39746905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496957"/>
            <a:ext cx="6036100" cy="6013173"/>
          </a:xfrm>
          <a:prstGeom prst="rect">
            <a:avLst/>
          </a:prstGeom>
        </p:spPr>
      </p:pic>
      <p:sp>
        <p:nvSpPr>
          <p:cNvPr id="6" name="Title 5"/>
          <p:cNvSpPr>
            <a:spLocks noGrp="1"/>
          </p:cNvSpPr>
          <p:nvPr>
            <p:ph type="title"/>
          </p:nvPr>
        </p:nvSpPr>
        <p:spPr>
          <a:xfrm>
            <a:off x="609600" y="68574"/>
            <a:ext cx="11581896" cy="768005"/>
          </a:xfrm>
        </p:spPr>
        <p:txBody>
          <a:bodyPr/>
          <a:lstStyle/>
          <a:p>
            <a:r>
              <a:rPr lang="en-US" dirty="0"/>
              <a:t>QQ Plot - Confidence Intervals – 2 </a:t>
            </a:r>
          </a:p>
        </p:txBody>
      </p:sp>
      <p:sp>
        <p:nvSpPr>
          <p:cNvPr id="7" name="Content Placeholder 6"/>
          <p:cNvSpPr>
            <a:spLocks noGrp="1"/>
          </p:cNvSpPr>
          <p:nvPr>
            <p:ph idx="1"/>
          </p:nvPr>
        </p:nvSpPr>
        <p:spPr>
          <a:xfrm>
            <a:off x="609599" y="1676400"/>
            <a:ext cx="5555975" cy="4586288"/>
          </a:xfrm>
        </p:spPr>
        <p:txBody>
          <a:bodyPr>
            <a:normAutofit/>
          </a:bodyPr>
          <a:lstStyle/>
          <a:p>
            <a:r>
              <a:rPr lang="en-US" dirty="0"/>
              <a:t>Let us repeat the experiment a few more times with different random number seeds and superpose the plots</a:t>
            </a:r>
          </a:p>
          <a:p>
            <a:r>
              <a:rPr lang="en-US" dirty="0"/>
              <a:t>The plots are not identical but are closer together in the middle and spread out towards the ends due to sampling errors</a:t>
            </a:r>
          </a:p>
        </p:txBody>
      </p:sp>
    </p:spTree>
    <p:custDataLst>
      <p:tags r:id="rId1"/>
    </p:custDataLst>
    <p:extLst>
      <p:ext uri="{BB962C8B-B14F-4D97-AF65-F5344CB8AC3E}">
        <p14:creationId xmlns:p14="http://schemas.microsoft.com/office/powerpoint/2010/main" val="5692794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604.799"/>
  <p:tag name="LATEXADDIN" val="\documentclass{article}&#10;\usepackage{amsmath,amssymb}&#10;\pagestyle{empty}&#10;\begin{document}&#10;&#10;$$Q_f(p) = \{x: Pr(X\leq x)=p\}$$&#10;&#10;\end{document}"/>
  <p:tag name="IGUANATEXSIZE" val="20"/>
  <p:tag name="IGUANATEXCURSOR" val="119"/>
  <p:tag name="TRANSPARENCY" val="True"/>
  <p:tag name="FILENAME" val=""/>
  <p:tag name="LATEXENGINEID" val="0"/>
  <p:tag name="TEMPFOLDER" val="c:\Temp\"/>
  <p:tag name="LATEXFORMHEIGHT" val="586.5"/>
  <p:tag name="LATEXFORMWIDTH" val="770.25"/>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49.344"/>
  <p:tag name="ORIGINALWIDTH" val="2521.935"/>
  <p:tag name="LATEXADDIN" val="\documentclass{article}&#10;\usepackage{amsmath,amssymb}&#10;\pagestyle{empty}&#10;\begin{document}&#10;&#10;\begin{eqnarray*}&#10;y&amp;=&amp;5x_0^2+5x_1^2+8x_0x_1-34x_0-38x_1+74\\\\&#10;y&amp;=&amp;a+\mathbf{bx}+\mathbf{x^\intercal Cx}\\&#10;a&amp;=&amp;74\\&#10;\mathbf{b}&amp;=&amp;\begin{bmatrix}&#10;    -34 &amp; -38 \\&#10;\end{bmatrix}\\ &#10;\mathbf{C}&amp;=&amp;\begin{bmatrix}&#10;    5 &amp; 4 \\&#10;    4 &amp; 5 \\&#10;\end{bmatrix}&#10;\end{eqnarray*}&#10;&#10;\end{document}"/>
  <p:tag name="IGUANATEXSIZE" val="20"/>
  <p:tag name="IGUANATEXCURSOR" val="51"/>
  <p:tag name="TRANSPARENCY" val="True"/>
  <p:tag name="FILENAME" val=""/>
  <p:tag name="LATEXENGINEID" val="0"/>
  <p:tag name="TEMPFOLDER" val="c:\Temp\"/>
  <p:tag name="LATEXFORMHEIGHT" val="586.5"/>
  <p:tag name="LATEXFORMWIDTH" val="770.25"/>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934.008"/>
  <p:tag name="LATEXADDIN" val="\documentclass{article}&#10;\usepackage{amsmath}&#10;\pagestyle{empty}&#10;\begin{document}&#10;&#10;\begin{center}&#10;Histogram of $\mathbf{y}$&#10;&#10;{\small$\mathbf{x}\sim\text{N}_2(\mathbf{0},\text{I}), |\mathbf{x}|=10^8$, \# Bins = 1000}&#10;\end{center}&#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80.9524"/>
  <p:tag name="ORIGINALWIDTH" val="924.6344"/>
  <p:tag name="LATEXADDIN" val="\documentclass{article}&#10;\usepackage{amsmath,amssymb}&#10;\pagestyle{empty}&#10;\begin{document}&#10;&#10;&#10;\begin{equation*}&#10;\mathbb{E}[\mathbf{y}^r]=\frac{1}{N}\sum_{j=0}^Ny_j^r&#10;\end{equation*}&#10;&#10;\end{document}"/>
  <p:tag name="IGUANATEXSIZE" val="20"/>
  <p:tag name="IGUANATEXCURSOR" val="131"/>
  <p:tag name="TRANSPARENCY" val="True"/>
  <p:tag name="FILENAME" val=""/>
  <p:tag name="LATEXENGINEID" val="0"/>
  <p:tag name="TEMPFOLDER" val="c:\Temp\"/>
  <p:tag name="LATEXFORMHEIGHT" val="384"/>
  <p:tag name="LATEXFORMWIDTH" val="940.5"/>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80.9524"/>
  <p:tag name="ORIGINALWIDTH" val="1909.261"/>
  <p:tag name="LATEXADDIN" val="\documentclass{article}&#10;\usepackage{amsmath,amssymb}&#10;\pagestyle{empty}&#10;&#10;\newcommand{\cen}{(\mathbf{y}-\mathbb{E}[\mathbf{y}])} &#10;\begin{document}&#10;&#10;&#10;\begin{equation*}&#10;\mathbb{E}[\cen^r]=\frac{1}{N}\sum_{j=0}^N(y_j-\mathbb{E}[\mathbf{y}])^r&#10;\end{equation*}&#10;&#10;\end{document}"/>
  <p:tag name="IGUANATEXSIZE" val="20"/>
  <p:tag name="IGUANATEXCURSOR" val="234"/>
  <p:tag name="TRANSPARENCY" val="True"/>
  <p:tag name="FILENAME" val=""/>
  <p:tag name="LATEXENGINEID" val="0"/>
  <p:tag name="TEMPFOLDER" val="c:\Temp\"/>
  <p:tag name="LATEXFORMHEIGHT" val="384"/>
  <p:tag name="LATEXFORMWIDTH" val="940.5"/>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902.1373"/>
  <p:tag name="ORIGINALWIDTH" val="1817.773"/>
  <p:tag name="LATEXADDIN" val="\documentclass{article}&#10;\usepackage{amsmath,amssymb}&#10;\pagestyle{empty}&#10;\begin{document}&#10;&#10;  \begin{tabular}{ c | r | r }&#10;r &amp; Raw &amp; Central\\\hline&#10;1&amp;84.002&amp;0\\&#10;2&amp;9821&amp;2764\\&#10;3&amp;1435297&amp;145855\\&#10;4&amp;249157550&amp;33302404\\&#10;5&amp;49807988025&amp;4955431600\\&#10;  \end{tabular}&#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926.1343"/>
  <p:tag name="LATEXADDIN" val="\documentclass{article}&#10;\usepackage{amsmath}&#10;\pagestyle{empty}&#10;\begin{document}&#10;&#10;\begin{equation*}&#10;\mathbf{U}=\begin{bmatrix}&#10;    \frac{1}{\sqrt{2}} &amp; \frac{1}{\sqrt{2}} \\&#10;    -\frac{1}{\sqrt{2}} &amp; \frac{1}{\sqrt{2}} \\&#10;\end{bmatrix}&#10;\end{equation*}&#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547.057"/>
  <p:tag name="ORIGINALWIDTH" val="2371.953"/>
  <p:tag name="LATEXADDIN" val="\documentclass{article}&#10;\usepackage{amsmath,amssymb}&#10;\pagestyle{empty}&#10;\begin{document}&#10;&#10;\begin{eqnarray*}&#10;y&amp;=&amp;\tilde{a}+\mathbf{\tilde{b}\tilde{x}}+\mathbf{\tilde{x}^\intercal\tilde{C}\tilde{x}}\\&#10;\mathbf{\tilde{x}}&amp;=&amp;\mathbf{Ux}\\&#10;\tilde{a}&amp;=&amp;a=74\\&#10;\mathbf{\tilde{b}}&amp;=&amp;\mathbf{bU^\intercal}=\begin{bmatrix}&#10;    -36\sqrt{2} &amp; -2\sqrt{2} \\&#10;\end{bmatrix}\\ &#10;\mathbf{\tilde{C}}&amp;=&amp;\mathbf{UCU^\intercal}&#10;=\begin{bmatrix}&#10;    \lambda_1 &amp; 0 \\&#10;    0 &amp; \lambda_2 \\&#10;\end{bmatrix}&#10;=\begin{bmatrix}&#10;    9 &amp; 0 \\&#10;    0 &amp; 1 \\&#10;\end{bmatrix}\\\\&#10;y&amp;=&amp;9\tilde{x_0}^2+\tilde{x_1}^2-36\sqrt{2}\tilde{x_0}-2\sqrt{2}\tilde{x_1}+74\\&#10;&amp;=&amp;9(\tilde{x_0}-2\sqrt{2})^2+(\tilde{x_1}-\sqrt{2})^2&#10;\end{eqnarray*}&#10;&#10;\end{document}"/>
  <p:tag name="IGUANATEXSIZE" val="20"/>
  <p:tag name="IGUANATEXCURSOR" val="251"/>
  <p:tag name="TRANSPARENCY" val="True"/>
  <p:tag name="FILENAME" val=""/>
  <p:tag name="LATEXENGINEID" val="0"/>
  <p:tag name="TEMPFOLDER" val="c:\Temp\"/>
  <p:tag name="LATEXFORMHEIGHT" val="635.25"/>
  <p:tag name="LATEXFORMWIDTH" val="759.75"/>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1391.826"/>
  <p:tag name="LATEXADDIN" val="\documentclass{article}&#10;\usepackage{amsmath}&#10;\pagestyle{empty}&#10;\begin{document}&#10;&#10;\begin{eqnarray*}&#10;(\tilde{x_0}-2\sqrt{2})^2 &amp;\sim&amp; \chi^2(1,8)\\&#10;(\tilde{x_1}-\sqrt{2})^2 &amp;\sim&amp; \chi^2(1,2)&#10;\end{eqnarray*}&#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855.6431"/>
  <p:tag name="ORIGINALWIDTH" val="1277.84"/>
  <p:tag name="LATEXADDIN" val="\documentclass{article}&#10;\usepackage{amsmath,amssymb}&#10;\pagestyle{empty}&#10;\begin{document}&#10;&#10;\begin{eqnarray*}&#10;y&amp;=&amp;a+\mathbf{bx}+\mathbf{x^\intercal Cx}\\&#10;a&amp;=&amp;74\\&#10;\mathbf{b}&amp;=&amp;\begin{bmatrix}&#10;    -34 &amp; -38 \\&#10;\end{bmatrix}\\ &#10;\mathbf{C}&amp;=&amp;\begin{bmatrix}&#10;    5 &amp; 4 \\&#10;    4 &amp; 5 \\&#10;\end{bmatrix}&#10;\end{eqnarray*}&#10;&#10;\end{document}"/>
  <p:tag name="IGUANATEXSIZE" val="20"/>
  <p:tag name="IGUANATEXCURSOR" val="107"/>
  <p:tag name="TRANSPARENCY" val="True"/>
  <p:tag name="FILENAME" val=""/>
  <p:tag name="LATEXENGINEID" val="0"/>
  <p:tag name="TEMPFOLDER" val="c:\Temp\"/>
  <p:tag name="LATEXFORMHEIGHT" val="586.5"/>
  <p:tag name="LATEXFORMWIDTH" val="770.2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198.35"/>
  <p:tag name="ORIGINALWIDTH" val="3440.57"/>
  <p:tag name="LATEXADDIN" val="\documentclass{article}&#10;\usepackage{amsmath,amssymb}&#10;\pagestyle{empty}&#10;\begin{document}&#10;&#10;&#10;\begin{eqnarray*}&#10;\mathbb{E}[\mathbf{y}^r]&amp;=&amp;\sum_{r_1=0}^{r-1}  \binom{r  -1}{r_1}g^{(r  -1-r_1)}&#10;                                  \sum_{r_2=0}^{r_1-1}\binom{r_1-1}{r_2}g^{(r_1-1-r_2)} \cdots\\&#10;g^{(k)} &amp;=&amp; \begin{cases}&#10;\tilde{a}+\displaystyle\frac{1}{2}\sum_{j=1}^p(2\lambda_j) &amp; k=0\\&#10;\displaystyle\frac{k!}{2}\sum_{j=1}^p(2\lambda_j)^{k+1}+\frac{(k+1)!}{2}\sum_{j=1}^p{\tilde{\mathbf{b}_j}}^2(2\lambda_j)^{k-1}&amp;k\ge 1&#10;\end{cases}&#10;\end{eqnarray*}&#10;&#10;\end{document}"/>
  <p:tag name="IGUANATEXSIZE" val="20"/>
  <p:tag name="IGUANATEXCURSOR" val="128"/>
  <p:tag name="TRANSPARENCY" val="True"/>
  <p:tag name="FILENAME" val=""/>
  <p:tag name="LATEXENGINEID" val="0"/>
  <p:tag name="TEMPFOLDER" val="c:\Temp\"/>
  <p:tag name="LATEXFORMHEIGHT" val="384"/>
  <p:tag name="LATEXFORMWIDTH" val="940.5"/>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902.1373"/>
  <p:tag name="ORIGINALWIDTH" val="2580.427"/>
  <p:tag name="LATEXADDIN" val="\documentclass{article}&#10;\usepackage{amsmath,amssymb}&#10;\pagestyle{empty}&#10;\begin{document}&#10;&#10;  \begin{tabular}{ c | r | r | c }&#10;r &amp; Analytic &amp; Sample &amp; Rel.\ Error \\\hline&#10;1&amp;84.000&amp;84.002&amp;0.003\%\\&#10;2&amp;9810&amp;9821&amp;0.111\%\\&#10;3&amp;1432512&amp;1435297&amp;0.194\%\\&#10;4&amp;248515452&amp;249157550&amp;0.258\%\\&#10;5&amp;49659227280&amp;49807988025&amp;0.300\%\\&#10;&#10;  \end{tabular}&#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551.1811"/>
  <p:tag name="ORIGINALWIDTH" val="2767.904"/>
  <p:tag name="LATEXADDIN" val="\documentclass{article}&#10;\usepackage{amsmath,amssymb}&#10;\pagestyle{empty}&#10;\begin{document}&#10;&#10;&#10;\begin{eqnarray*}&#10;\displaystyle\mu_n&amp;=&amp;\mathbb{E}[(\mathbf{y}-\mathbb{E}[\mathbf{y}])^n]=\sum_{j=0}^m\binom{n}{j}(-1)^{n-j}\mu'_j\mu^{m-j}\\&#10;\mu'_m&amp;=&amp;\mathbb{E}[\mathbf{y}^m]\\&#10;\end{eqnarray*}&#10;&#10;\end{document}"/>
  <p:tag name="IGUANATEXSIZE" val="20"/>
  <p:tag name="IGUANATEXCURSOR" val="172"/>
  <p:tag name="TRANSPARENCY" val="True"/>
  <p:tag name="FILENAME" val=""/>
  <p:tag name="LATEXENGINEID" val="0"/>
  <p:tag name="TEMPFOLDER" val="c:\Temp\"/>
  <p:tag name="LATEXFORMHEIGHT" val="384"/>
  <p:tag name="LATEXFORMWIDTH" val="940.5"/>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861.6423"/>
  <p:tag name="ORIGINALWIDTH" val="2434.946"/>
  <p:tag name="LATEXADDIN" val="\documentclass{article}&#10;\usepackage{amsmath,amssymb}&#10;\pagestyle{empty}&#10;\begin{document}&#10;&#10;&#10;\begin{eqnarray*}&#10;\mu_1&amp;=&amp;0\\&#10;\mu_2&amp;=&amp;\mu'_2-\mu^2\\&#10;\mu_3&amp;=&amp;\mu'_3-3\mu\mu'_2+2\mu^3\\&#10;\mu_4&amp;=&amp;\mu'_4-4\mu\mu'_3+6\mu^2\mu'_2-3\mu^4\\&#10;\mu_5&amp;=&amp;\mu'_5-5\mu\mu'_4+10\mu^2\mu'_3-10\mu^3\mu'_2+4\mu^5\\&#10;\end{eqnarray*}&#10;&#10;\end{document}"/>
  <p:tag name="IGUANATEXSIZE" val="20"/>
  <p:tag name="IGUANATEXCURSOR" val="279"/>
  <p:tag name="TRANSPARENCY" val="True"/>
  <p:tag name="FILENAME" val=""/>
  <p:tag name="LATEXENGINEID" val="0"/>
  <p:tag name="TEMPFOLDER" val="c:\Temp\"/>
  <p:tag name="LATEXFORMHEIGHT" val="384"/>
  <p:tag name="LATEXFORMWIDTH" val="940.5"/>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902.1373"/>
  <p:tag name="ORIGINALWIDTH" val="2455.943"/>
  <p:tag name="LATEXADDIN" val="\documentclass{article}&#10;\usepackage{amsmath,amssymb}&#10;\pagestyle{empty}&#10;\begin{document}&#10;&#10;  \begin{tabular}{ c | r | r | c }&#10;r &amp; Analytic &amp; Sample &amp; Rel.\ Error \\\hline&#10;1&amp;0&amp;0&amp;0.000\%\\&#10;2&amp;2765&amp;2764&amp;-0.026\%\\&#10;3&amp;145901&amp;145855&amp;-0.031\%\\&#10;4&amp;33329811&amp;33302404&amp;-0.082\%\\&#10;5&amp;4965361922&amp;4955431600&amp;-0.200\%\\&#10;  \end{tabular}&#10;&#10;\end{document}"/>
  <p:tag name="IGUANATEXSIZE" val="20"/>
  <p:tag name="IGUANATEXCURSOR" val="30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596.9254"/>
  <p:tag name="ORIGINALWIDTH" val="5862.767"/>
  <p:tag name="LATEXADDIN" val="\documentclass{article}&#10;\usepackage{amsmath,amssymb}&#10;\pagestyle{empty}&#10;&#10;\newcommand\pz{\Phi_{\mathbf{z}}^{-1}(q)}&#10;&#10;\begin{document}&#10;&#10;&#10;\begin{eqnarray*}&#10;\Phi_{\mathbf{y}}^{-1}(q)&amp;\approx&amp;\pz+\frac{\pz^2-1}{6}\kappa_3+\frac{\pz^3-3\pz}{24}\kappa_4-\frac{2\pz^3-5\pz}{36}\kappa_3^2\\&#10;&amp;&amp;+\frac{\pz^4-6\pz^2+3}{120}\kappa_5-\frac{\pz^4-5\pz^2+2}{24}\kappa_3\kappa_4+\frac{12\pz^4-53\pz^2+17}{324}\kappa_3^3&#10;\end{eqnarray*}&#10;&#10;\end{document}"/>
  <p:tag name="IGUANATEXSIZE" val="20"/>
  <p:tag name="IGUANATEXCURSOR" val="102"/>
  <p:tag name="TRANSPARENCY" val="True"/>
  <p:tag name="FILENAME" val=""/>
  <p:tag name="LATEXENGINEID" val="0"/>
  <p:tag name="TEMPFOLDER" val="c:\Temp\"/>
  <p:tag name="LATEXFORMHEIGHT" val="384"/>
  <p:tag name="LATEXFORMWIDTH" val="940.5"/>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3885.264"/>
  <p:tag name="LATEXADDIN" val="\documentclass{article}&#10;\usepackage{amsmath,amssymb}&#10;\pagestyle{empty}&#10;&#10;\newcommand\pz{\Phi_{\mathbf{z}}^{-1}(q)}&#10;&#10;\begin{document}&#10;&#10;\begin{minipage}{11cm}&#10;\noindent where $\pz$ is the q-quantile for $\mathbf{z} \sim \text{N}(0,1)$ and $\kappa_j$ are the cumulants, which can be expressed in terms of the central moments $\mu_j$.&#10;\end{minipage}&#10;&#10;\end{document}"/>
  <p:tag name="IGUANATEXSIZE" val="20"/>
  <p:tag name="IGUANATEXCURSOR" val="211"/>
  <p:tag name="TRANSPARENCY" val="True"/>
  <p:tag name="FILENAME" val=""/>
  <p:tag name="LATEXENGINEID" val="0"/>
  <p:tag name="TEMPFOLDER" val="c:\Temp\"/>
  <p:tag name="LATEXFORMHEIGHT" val="384"/>
  <p:tag name="LATEXFORMWIDTH" val="940.5"/>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828.6464"/>
  <p:tag name="ORIGINALWIDTH" val="1124.859"/>
  <p:tag name="LATEXADDIN" val="\documentclass{article}&#10;\usepackage{amsmath,amssymb}&#10;\pagestyle{empty}&#10;\begin{document}&#10;&#10;&#10;\begin{eqnarray*}&#10;\kappa_1&amp;=&amp;\mu\\&#10;\kappa_2&amp;=&amp;\mu_2\\&#10;\kappa_3&amp;=&amp;\mu_3\\&#10;\kappa_4&amp;=&amp;\mu_4-3\mu_2^2\\&#10;\kappa_5&amp;=&amp;\mu_5-10\mu_2\mu_3\\&#10;\end{eqnarray*}&#10;&#10;\end{document}&#10;"/>
  <p:tag name="IGUANATEXSIZE" val="20"/>
  <p:tag name="IGUANATEXCURSOR" val="108"/>
  <p:tag name="TRANSPARENCY" val="True"/>
  <p:tag name="FILENAME" val=""/>
  <p:tag name="LATEXENGINEID" val="0"/>
  <p:tag name="TEMPFOLDER" val="c:\Temp\"/>
  <p:tag name="LATEXFORMHEIGHT" val="384"/>
  <p:tag name="LATEXFORMWIDTH" val="940.5"/>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560.9299"/>
  <p:tag name="ORIGINALWIDTH" val="2823.397"/>
  <p:tag name="LATEXADDIN" val="\documentclass{article}&#10;\usepackage{amsmath,amssymb}&#10;\pagestyle{empty}&#10;&#10;\newcommand\pz{\Phi_{\mathbf{Z}}^{-1}(q)}&#10;&#10;\begin{document}&#10;&#10;\begin{minipage}{8cm}&#10;\noindent The expansion is performed using the normalized $\mathbf{\kappa}^*$ rather than $\mathbf{\kappa}$ as the expansion requires standard normality. This yields the quantile of $y^*$ which is subsequently un-normalized.&#10;\end{minipage}&#10;&#10;\end{document}"/>
  <p:tag name="IGUANATEXSIZE" val="20"/>
  <p:tag name="IGUANATEXCURSOR" val="339"/>
  <p:tag name="TRANSPARENCY" val="True"/>
  <p:tag name="FILENAME" val=""/>
  <p:tag name="LATEXENGINEID" val="0"/>
  <p:tag name="TEMPFOLDER" val="c:\Temp\"/>
  <p:tag name="LATEXFORMHEIGHT" val="384"/>
  <p:tag name="LATEXFORMWIDTH" val="940.5"/>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677.1653"/>
  <p:tag name="ORIGINALWIDTH" val="782.9021"/>
  <p:tag name="LATEXADDIN" val="\documentclass{article}&#10;\usepackage{amsmath,amssymb}&#10;\pagestyle{empty}&#10;\begin{document}&#10;&#10;\begin{eqnarray*}&#10;y^*&amp;=&amp;\frac{y-\mu}{\sigma}\\&#10;\mu_j^*&amp;=&amp;\frac{\mu_j}{\sigma^j}\\&#10;\sigma&amp;=&amp;\sqrt{\mu_2}\\&#10;\end{eqnarray*}&#10;&#10;\end{document}&#10;"/>
  <p:tag name="IGUANATEXSIZE" val="20"/>
  <p:tag name="IGUANATEXCURSOR" val="120"/>
  <p:tag name="TRANSPARENCY" val="True"/>
  <p:tag name="FILENAME" val=""/>
  <p:tag name="LATEXENGINEID" val="0"/>
  <p:tag name="TEMPFOLDER" val="c:\Temp\"/>
  <p:tag name="LATEXFORMHEIGHT" val="384"/>
  <p:tag name="LATEXFORMWIDTH" val="940.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499.063"/>
  <p:tag name="ORIGINALWIDTH" val="2538.433"/>
  <p:tag name="LATEXADDIN" val="\documentclass{article}&#10;\usepackage{amsmath,amssymb,color}&#10;\pagestyle{empty}&#10;\begin{document}&#10;&#10;  \begin{tabular}{ r | r | r | c }&#10;q &amp; Analytic &amp; Sample &amp; Rel.\ Error \\\hline&#10;0.5&amp;75.06&amp;75.02&amp;-0.047\%\\&#10;0.75&amp;113.54&amp;113.52&amp;-0.023\%\\&#10;0.95&amp;183.31&amp;183.23&amp;-0.039\%\\&#10;0.99&amp;242.47&amp;242.29&amp;-0.075\%\\&#10;0.999&amp;318.73&amp;318.51&amp;-0.068\%\\&#10;0.9999&amp;389.30&amp;389.19&amp;-0.028\%\\&#10;0.99999&amp;456.22&amp;456.49&amp;0.059\%\\&#10;0.999999&amp;520.50&amp;520.16&amp;-0.065\%\\&#10;0.9999999&amp;582.74&amp;596.61&amp;2.380\%\\&#10;  \end{tabular}&#10;&#10;\end{document}"/>
  <p:tag name="IGUANATEXSIZE" val="20"/>
  <p:tag name="IGUANATEXCURSOR" val="438"/>
  <p:tag name="TRANSPARENCY" val="True"/>
  <p:tag name="FILENAME" val=""/>
  <p:tag name="LATEXENGINEID" val="0"/>
  <p:tag name="TEMPFOLDER" val="c:\Temp\"/>
  <p:tag name="LATEXFORMHEIGHT" val="454.5"/>
  <p:tag name="LATEXFORMWIDTH" val="483.75"/>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906.6367"/>
  <p:tag name="ORIGINALWIDTH" val="1264.342"/>
  <p:tag name="LATEXADDIN" val="\documentclass{article}&#10;\usepackage{amsmath,amssymb}&#10;\pagestyle{empty}&#10;\begin{document}&#10;&#10;  \begin{tabular}{ c | r | r }&#10;$j$ &amp; $\mu_j^*$ &amp; $\kappa_j^*$\\\hline&#10;1&amp;0&amp;0\\&#10;2&amp;1&amp;1\\&#10;3&amp;1.0037&amp;1.0037\\&#10;4&amp;4.3605&amp;1.3605\\&#10;5&amp;12.3548&amp;2.3181\\&#10;  \end{tabular}&#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654.293"/>
  <p:tag name="ORIGINALWIDTH" val="3172.103"/>
  <p:tag name="LATEXADDIN" val="\documentclass[fleqn]{article}&#10;\usepackage{amsmath,amssymb}&#10;\pagestyle{empty}&#10;\setlength{\mathindent}{0cm}&#10;\setlength\parindent{0cm}&#10;\begin{document}&#10;&#10;\newcommand{\dx}{\,\mathrm{d}x}&#10;\newcommand{\dy}{\,\mathrm{d}y}&#10;\newcommand{\erfa}{\text{erf} \left(\frac{x-\mu_i}{\sigma_i\sqrt{2}}\right)}&#10;\newcommand{\expa}{\sqrt{\frac{2}{\pi}}e^{-\frac{(x-\mu_i)^2}{2\sigma_i^2}}}&#10;\newcommand{\aaa}{\mu_i}&#10;\newcommand{\bbb}{\sigma_i}&#10;\newcommand{\exa}[1]{\ifthenelse{\equal{#1}{1}}{\mathbb{E}[\mathbf{X}]}{\mathbb{E}[\mathbf{X^#1}]}}&#10;&#10;\begin{eqnarray*}&#10;\overline{x}&amp;=&amp;\frac{1}{n}\sum_{i=1}^{n}x_i\text{\hspace{60pt}(sample mean)}\\\\&#10;s&amp;=&amp;\sqrt{\frac{\sum_{i=1}^n(x_i-\overline{x})^2}{n-1}}\text{\hspace{20pt}(sample standard deviation)}\\\\&#10;b_1&amp;=&amp;\frac{\frac{1}{n}\sum_{i=1}^n(x_i-\overline{x})^3}{s^{3}}\text{\hspace{20pt}(sample skewness)}\\\\&#10;g_2&amp;=&amp;\frac{\frac{1}{n}\sum_{i=1}^n(x_i-\overline{x})^4}{s^{4}}\text{\hspace{20pt}(sample kurtosis)}&#10;\end{eqnarray*}&#10;\end{document}"/>
  <p:tag name="IGUANATEXSIZE" val="20"/>
  <p:tag name="IGUANATEXCURSOR" val="895"/>
  <p:tag name="TRANSPARENCY" val="True"/>
  <p:tag name="FILENAME" val=""/>
  <p:tag name="LATEXENGINEID" val="0"/>
  <p:tag name="TEMPFOLDER" val="c:\Temp\"/>
  <p:tag name="LATEXFORMHEIGHT" val="569.25"/>
  <p:tag name="LATEXFORMWIDTH" val="940.5"/>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742.4072"/>
  <p:tag name="ORIGINALWIDTH" val="3259.093"/>
  <p:tag name="LATEXADDIN" val="\documentclass{article}&#10;\usepackage{amsmath,amssymb}&#10;\pagestyle{empty}&#10;\begin{document}&#10;&#10;\newcommand{\dx}{\,\mathrm{d}x}&#10;&#10;\begin{eqnarray*}&#10;\mathbb{E}[\mathbf{X}^r]&amp;=&amp;-r\int_{-\infty}^0x^{r-1}F(x)\dx + r\int_0^{\infty}x^{r-1}(1-F(x))\dx \\&#10;                        &amp;\approx&amp;r\sum_{i=1}^{n-1} g_r(x_{(i)},x_{(i+1)}|\mu_i,\sigma_i)+c&#10;\end{eqnarray*}&#10;&#10;%,\ g(x_i,x_{i+1}) = \begin{cases*}&#10;%&amp;\\&#10;%\end{cases*}%\[&#10;%\begin{cases*}&#10;%  \int_{x_i}^{x_{i+1}}x^{r-1}(1-\Phi(x | \mu,\sigma^2))\dx &amp; if $0&lt;=x_i&lt;=x_{i+1}$\\&#10;% - \int_{x_i}^{x_{i+1}}x^{r-1}\Phi(x | \mu,\sigma^2)\dx &amp; if $x_i&lt;=x_{i+1}&lt;=0$&#10;%\end{cases*}&#10;%\]&#10;&#10;\end{document}"/>
  <p:tag name="IGUANATEXSIZE" val="20"/>
  <p:tag name="IGUANATEXCURSOR" val="330"/>
  <p:tag name="TRANSPARENCY" val="True"/>
  <p:tag name="FILENAME" val=""/>
  <p:tag name="LATEXENGINEID" val="0"/>
  <p:tag name="TEMPFOLDER" val="c:\Temp\"/>
  <p:tag name="LATEXFORMHEIGHT" val="561.75"/>
  <p:tag name="LATEXFORMWIDTH" val="940.5"/>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050.619"/>
  <p:tag name="ORIGINALWIDTH" val="5784.777"/>
  <p:tag name="LATEXADDIN" val="\documentclass{article}&#10;\usepackage{amsmath,amssymb}&#10;\pagestyle{empty}&#10;\begin{document}&#10;&#10;\newcommand{\dx}{\,\mathrm{d}x}&#10;&#10;&#10;\begin{align*}&#10;  g_r(x_{(i)},x_{(i+1)}|\mu_i,\sigma_i) = \begin{cases}&#10;      - \displaystyle\int_{x_{(i)}}^{x_{(i+1)}}x^{r-1}\Phi(x | \mu_i,\sigma_i^2)\dx &amp; \text{if $0\le x_{(i)}\le x_{(i+1)}$} \\[10pt]&#10;      \displaystyle\int_{x_{(i)}}^{x_{(i+1)}}x^{r-1}(1-\Phi(x | \mu_i,\sigma_i^2))\dx &amp; \text{if $x_{(i)}\le x_{(i+1)}\le 0$} \\[10pt]&#10;\displaystyle-\int_{x_{(i)}}^0x^{r-1}\Phi(x | \mu_i,\sigma_i^2)\dx + \int_0^{x_{(i+1)}}x^{r-1}(1-\Phi(x | \mu_i,\sigma_i^2))\dx &amp; \text{if $x_{(i)}\le 0 \le x_{(i+1)}$}&#10;    \end{cases}&#10;\end{align*}&#10;&#10;&#10;&#10;%\begin{align*}&#10;  %g(x_i,x_{i+1}) =% \begin{cases}&#10;   % - \displaystyle\int_{x_i}^{x_{i+1}}x^{r-1}\Phi(x | \mu_i,\sigma_i^2)\dx &amp; \text{if $0\le x_i\le x_{i+1}$} \\[10pt]&#10;    %  \displaystyle\int_{x_i}^{x_{i+1}}x^{r-1}(1-\Phi(x | \mu_i,\sigma_i^2))\dx &amp; \text{if $x_i\le x_{i+1}\le 0$}&#10;&#10;&#10;%    \end{cases}&#10;%\end{align*}&#10;&#10;&#10;%    - \displaystyle\int_{x_i}^0x^{r-1}\Phi(x | \mu_i,\sigma_i^2)\dx + \displaystyle\int_{0}^{x_{i+1}}x^{r-1}(1-\Phi(x | \mu_i,\sigma_i^2))\dx&amp; &#10;%\text{if $x_i\le 0\le x_{i+1}$}&#10;%    - \displaystyle\int_{x_i}^0x^{r-1}\Phi(x | \mu_i,\sigma_i^2)\dx + \displaystyle\int_{0}^{x_{i+1}}x^{r-1}(1-\Phi(x | \mu_i,\sigma_i^2))\dx&amp;&#10;%%\text{if $x_i\le 0\le x_{i+1}$}&#10;&#10;&#10;%\begin{align*}&#10;%g(x_i,x_{i+1}) = \begin{cases*}&#10;  &#10;%\int_{x_i}^{x_{i+1}}x^{r-1}(1-\Phi(x | \mu_i,\sigma_i^2))\dx &amp; if $0&lt;=x_i&lt;=x_{i+1}$\\&#10;% - \int_{x_i}^{x_{i+1}}x^{r-1}\Phi(x | \mu_i,\sigma_i^2)\dx &amp; if $x_i&lt;=x_{i+1}&lt;=0$&#10;%\end{cases*}&#10;%\end{align*}&#10;&#10;\end{document}"/>
  <p:tag name="IGUANATEXSIZE" val="20"/>
  <p:tag name="IGUANATEXCURSOR" val="370"/>
  <p:tag name="TRANSPARENCY" val="True"/>
  <p:tag name="FILENAME" val=""/>
  <p:tag name="LATEXENGINEID" val="0"/>
  <p:tag name="TEMPFOLDER" val="c:\Temp\"/>
  <p:tag name="LATEXFORMHEIGHT" val="384"/>
  <p:tag name="LATEXFORMWIDTH" val="940.5"/>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176.978"/>
  <p:tag name="ORIGINALWIDTH" val="4017.998"/>
  <p:tag name="LATEXADDIN" val="\documentclass[fleqn]{article}&#10;\usepackage{amsmath,amssymb}&#10;\pagestyle{empty}&#10;\setlength{\mathindent}{0cm}&#10;\setlength\parindent{0cm}&#10;\begin{document}&#10;&#10;\newcommand{\dx}{\,\mathrm{d}x}&#10;\newcommand{\dy}{\,\mathrm{d}y}&#10;\newcommand{\erfa}{\text{erf} \left(\frac{x-\mu_i}{\sigma_i\sqrt{2}}\right)}&#10;\newcommand{\expa}{\sqrt{\frac{2}{\pi}}e^{-\frac{(x-\mu_i)^2}{2\sigma_i^2}}}&#10;\newcommand{\aaa}{\mu_i}&#10;\newcommand{\bbb}{\sigma_i}&#10;&#10;Utilizing the CDF approach, it was established the moments are given by&#10;\begin{eqnarray*}&#10;\mathbb{E}[\mathbf{X}^r]&amp;=&amp;-r\int_{-\infty}^0x^{r-1}F(x)\dx + r\int_0^{\infty}x^{r-1}(1-F(x))\dx \\&#10;\end{eqnarray*}&#10;&#10;Now, assuming $\mathbf{X}$ is piecewise normally distributed in $n$ samples, we have&#10;&#10;\begin{eqnarray*}&#10;\mathbb{E}[\mathbf{X}^r]&amp;\approx&amp;r\sum_{i=1}^{n-1} \int_{x_{(i)}-x_{(1)}}^{x_{(i+1)}-x_{(1)}}x^{r-1}\left[1-\Phi\left(\frac{x-\mu_i}{\sigma_i}\right)\right]\dx+x_{(1)}\delta_{r-1}\\&#10;\end{eqnarray*}&#10;&#10;where $\Phi$ is the standard normal CDF and $x_{(i)}$ is the $i$th order statistic.\\&#10;The expectation can be computed in closed form for all $r$.\\&#10;Results for $r\in\{1,2,3,4\}$ are derived on the following slides.&#10;&#10;\end{document}"/>
  <p:tag name="IGUANATEXSIZE" val="20"/>
  <p:tag name="IGUANATEXCURSOR" val="910"/>
  <p:tag name="TRANSPARENCY" val="True"/>
  <p:tag name="FILENAME" val=""/>
  <p:tag name="LATEXENGINEID" val="0"/>
  <p:tag name="TEMPFOLDER" val="c:\Temp\"/>
  <p:tag name="LATEXFORMHEIGHT" val="639.75"/>
  <p:tag name="LATEXFORMWIDTH" val="940.5"/>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3601.8"/>
  <p:tag name="ORIGINALWIDTH" val="7146.606"/>
  <p:tag name="LATEXADDIN" val="\documentclass[fleqn]{article}&#10;\usepackage{amsmath,amssymb}&#10;\pagestyle{empty}&#10;\setlength{\mathindent}{0cm}&#10;\setlength\parindent{0cm}&#10;\begin{document}&#10;&#10;\newcommand{\dx}{\,\mathrm{d}x}&#10;\newcommand{\dy}{\,\mathrm{d}y}&#10;\newcommand{\erfa}{\text{erf} \left(\frac{x-\mu_i}{\sigma_i\sqrt{2}}\right)}&#10;\newcommand{\expa}{\sqrt{\frac{2}{\pi}}e^{-\frac{(x-\mu_i)^2}{2\sigma_i^2}}}&#10;\newcommand{\aaa}{\mu_i}&#10;\newcommand{\bbb}{\sigma_i}&#10;\newcommand{\exa}[1]{\ifthenelse{\equal{#1}{1}}{\mathbb{E}[\mathbf{X}]}{\mathbb{E}[\mathbf{X^#1}]}}&#10;&#10;\begin{eqnarray*}&#10;\mathbb{E}[\mathbf{X}]&amp;\approx&amp;\frac{1}{2}\sum_{i=1}^{n-1}\left[x-\sigma_i\expa+(\mu_i-x)\,\erfa\right]\Biggr\rvert_{x_{(i)}-x_{(1)}}^{x_{(i+1)}-x_{(1)}}+x_{(1)}\\&#10;\mathbb{E}[\mathbf{X}^2]&amp;\approx&amp; \frac{1}{2}\sum_{i=1}^{n-1}\left[x^2-\sigma_i(\mu_i+x)\expa+(\mu_i^2+\sigma_i^2-x^2)\,\erfa\right]\Biggr\rvert_{x_{(i)}-x_{(1)}}^{x_{(i+1)}-x_{(1)}}\\&#10;\mathbb{E}[\mathbf{X}^3]&amp;\approx&amp; \frac{1}{2}\sum_{i=1}^{n-1}\left[x^3-\sigma_i(\mu_i^2+2\sigma_i^2+\mu_i x+x^2)\expa+(\mu_i^3+3\mu_i\sigma_i^2-x^3)\,\erfa\right]\Biggr\rvert_{x_{(i)}-x_{(1)}}^{x_{(i+1)}-x_{(1)}}\\&#10;\mathbb{E}[\mathbf{X}^4]&amp;\approx&amp; \frac{1}{2}\sum_{i=1}^{n-1}\left[x^4-\sigma_i(\mu_i^3+5\mu_i\sigma_i^2+\mu_i^2 x+3\sigma_i^2 x+\mu_ix^2+x^3)\expa+(\mu_i^4+6\mu_i^2\sigma_i^2+3\sigma_i^4-x^4)\,\erfa\right]\Biggr\rvert_{x_{(i)}-x_{(1)}}^{x_{(i+1)}-x_{(1)}}\\\\\\&#10;\mu&amp;=&amp;\mathbb{E}[\mathbf{X}]\text{\hspace{209pt}(mean)}\\\\&#10;\sigma&amp;=&amp;\sqrt{\mathbb{E}[\mathbf{X}^2]-\mathbb{E}[\mathbf{X}]^2}\text{\hspace{157pt}(standard deviation)}\\\\&#10;\gamma&amp;=&amp;\frac{2\mathbb{E}[\mathbf{X}]^3-3\mathbb{E}[\mathbf{X}]\mathbb{E}[\mathbf{X}^2]+\mathbb{E}[\mathbf{X}^3]}{\sigma^3}\text{\hspace{96pt}(skewness)}\\\\&#10;\kappa&amp;=&amp;\frac{-3\mathbb{E}[\mathbf{X}]^4+6\mathbb{E}[\mathbf{X}^2]\mathbb{E}[\mathbf{X}]^2-4\mathbb{E}[\mathbf{X}]\mathbb{E}[\mathbf{X}^3]+\mathbb{E}[\mathbf{X}^4]}{\sigma^4}\text{\hspace{20pt}(kurtosis)}&#10;\end{eqnarray*}&#10;\end{document}"/>
  <p:tag name="IGUANATEXSIZE" val="20"/>
  <p:tag name="IGUANATEXCURSOR" val="1137"/>
  <p:tag name="TRANSPARENCY" val="True"/>
  <p:tag name="FILENAME" val=""/>
  <p:tag name="LATEXENGINEID" val="0"/>
  <p:tag name="TEMPFOLDER" val="c:\Temp\"/>
  <p:tag name="LATEXFORMHEIGHT" val="569.25"/>
  <p:tag name="LATEXFORMWIDTH" val="940.5"/>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839.895"/>
  <p:tag name="ORIGINALWIDTH" val="4273.716"/>
  <p:tag name="LATEXADDIN" val="\documentclass{article}&#10;\usepackage{amsmath}&#10;\pagestyle{empty}&#10;\begin{document}&#10;&#10;&#10;\begin{table}[]&#10;\begin{tabular}{lcccccc}&#10;\multicolumn{1}{c}{} &amp; \multicolumn{2}{c}{\textbf{Sample Moments}} &amp; \multicolumn{2}{c}{\textbf{Quantile Moments}} &amp; \multicolumn{2}{c}{\textbf{Error}}  \\&#10;\multicolumn{1}{c}{} &amp; \textbf{meas\_1}     &amp; \textbf{meas\_2}     &amp; \textbf{meas\_1}      &amp; \textbf{meas\_2}      &amp; \textbf{meas\_1} &amp; \textbf{meas\_2} \\&#10;\textbf{Mean}        &amp; 2.2973               &amp; 6.6810               &amp; 2.2941                &amp; 6.6734                &amp; 0.136\%          &amp; 0.113\%          \\&#10;\textbf{StdDev}      &amp; 0.2213               &amp; 0.5531               &amp; 0.2213                &amp; 0.5532                &amp; 0.004\%          &amp; 0.004\%          \\&#10;\textbf{Skewness}    &amp; 0.5451               &amp; 0.4579               &amp; 0.5460                &amp; 0.4589                &amp; 0.165\%          &amp; 0.198\%          \\&#10;\textbf{Kurtosis}    &amp; 3.6750               &amp; 3.4591               &amp; 3.6769                &amp; 3.4608                &amp; 0.051\%          &amp; 0.049\%         &#10;\end{tabular}&#10;\end{table}&#10;&#10;\end{document}"/>
  <p:tag name="IGUANATEXSIZE" val="20"/>
  <p:tag name="IGUANATEXCURSOR" val="98"/>
  <p:tag name="TRANSPARENCY" val="True"/>
  <p:tag name="FILENAME" val=""/>
  <p:tag name="LATEXENGINEID" val="0"/>
  <p:tag name="TEMPFOLDER" val="c:\Temp\"/>
  <p:tag name="LATEXFORMHEIGHT" val="543"/>
  <p:tag name="LATEXFORMWIDTH" val="664.5"/>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SYNOPSYS:CONSTMT" val="1"/>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241.095"/>
  <p:tag name="LATEXADDIN" val="\documentclass{article}&#10;\usepackage{amsmath}&#10;\pagestyle{empty}&#10;\begin{document}&#10;&#10;\begin{equation*}&#10;\phi(x) = \frac{1}{\sqrt{2\pi\sigma^2}}e^{-\frac{(x-\mu)^2}{2\sigma^2}}&#10;\end{equation*}&#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30.xml><?xml version="1.0" encoding="utf-8"?>
<p:tagLst xmlns:a="http://schemas.openxmlformats.org/drawingml/2006/main" xmlns:r="http://schemas.openxmlformats.org/officeDocument/2006/relationships" xmlns:p="http://schemas.openxmlformats.org/presentationml/2006/main">
  <p:tag name="SYNOPSYS:CONSTMT" val="1"/>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058.118"/>
  <p:tag name="LATEXADDIN" val="\documentclass{article}&#10;\usepackage{amsmath}&#10;\pagestyle{empty}&#10;\newcommand{\dt}{\,\mathrm{d}t}&#10;\begin{document}&#10;&#10;\begin{equation*}&#10;\Phi(x) = \int_{-\infty}^x \phi(t) \, \dt&#10;\end{equation*}&#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SYNOPSYS:CONSTMT" val="1"/>
</p:tagLst>
</file>

<file path=ppt/tags/tag133.xml><?xml version="1.0" encoding="utf-8"?>
<p:tagLst xmlns:a="http://schemas.openxmlformats.org/drawingml/2006/main" xmlns:r="http://schemas.openxmlformats.org/officeDocument/2006/relationships" xmlns:p="http://schemas.openxmlformats.org/presentationml/2006/main">
  <p:tag name="SYNOPSYS:CONSTMT" val="1"/>
</p:tagLst>
</file>

<file path=ppt/tags/tag134.xml><?xml version="1.0" encoding="utf-8"?>
<p:tagLst xmlns:a="http://schemas.openxmlformats.org/drawingml/2006/main" xmlns:r="http://schemas.openxmlformats.org/officeDocument/2006/relationships" xmlns:p="http://schemas.openxmlformats.org/presentationml/2006/main">
  <p:tag name="SYNOPSYS:CONSTMT" val="1"/>
</p:tagLst>
</file>

<file path=ppt/tags/tag135.xml><?xml version="1.0" encoding="utf-8"?>
<p:tagLst xmlns:a="http://schemas.openxmlformats.org/drawingml/2006/main" xmlns:r="http://schemas.openxmlformats.org/officeDocument/2006/relationships" xmlns:p="http://schemas.openxmlformats.org/presentationml/2006/main">
  <p:tag name="SYNOPSYS:CONSTMT" val="1"/>
</p:tagLst>
</file>

<file path=ppt/tags/tag136.xml><?xml version="1.0" encoding="utf-8"?>
<p:tagLst xmlns:a="http://schemas.openxmlformats.org/drawingml/2006/main" xmlns:r="http://schemas.openxmlformats.org/officeDocument/2006/relationships" xmlns:p="http://schemas.openxmlformats.org/presentationml/2006/main">
  <p:tag name="SYNOPSYS:CONSTMT" val="1"/>
</p:tagLst>
</file>

<file path=ppt/tags/tag137.xml><?xml version="1.0" encoding="utf-8"?>
<p:tagLst xmlns:a="http://schemas.openxmlformats.org/drawingml/2006/main" xmlns:r="http://schemas.openxmlformats.org/officeDocument/2006/relationships" xmlns:p="http://schemas.openxmlformats.org/presentationml/2006/main">
  <p:tag name="SYNOPSYS:CONSTMT" val="1"/>
</p:tagLst>
</file>

<file path=ppt/tags/tag138.xml><?xml version="1.0" encoding="utf-8"?>
<p:tagLst xmlns:a="http://schemas.openxmlformats.org/drawingml/2006/main" xmlns:r="http://schemas.openxmlformats.org/officeDocument/2006/relationships" xmlns:p="http://schemas.openxmlformats.org/presentationml/2006/main">
  <p:tag name="SYNOPSYS:CONSTMT" val="1"/>
</p:tagLst>
</file>

<file path=ppt/tags/tag139.xml><?xml version="1.0" encoding="utf-8"?>
<p:tagLst xmlns:a="http://schemas.openxmlformats.org/drawingml/2006/main" xmlns:r="http://schemas.openxmlformats.org/officeDocument/2006/relationships" xmlns:p="http://schemas.openxmlformats.org/presentationml/2006/main">
  <p:tag name="SYNOPSYS:CONSTMT" val="1"/>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40.xml><?xml version="1.0" encoding="utf-8"?>
<p:tagLst xmlns:a="http://schemas.openxmlformats.org/drawingml/2006/main" xmlns:r="http://schemas.openxmlformats.org/officeDocument/2006/relationships" xmlns:p="http://schemas.openxmlformats.org/presentationml/2006/main">
  <p:tag name="SYNOPSYS:CONSTMT" val="1"/>
</p:tagLst>
</file>

<file path=ppt/tags/tag141.xml><?xml version="1.0" encoding="utf-8"?>
<p:tagLst xmlns:a="http://schemas.openxmlformats.org/drawingml/2006/main" xmlns:r="http://schemas.openxmlformats.org/officeDocument/2006/relationships" xmlns:p="http://schemas.openxmlformats.org/presentationml/2006/main">
  <p:tag name="SYNOPSYS:CONSTMT" val="1"/>
</p:tagLst>
</file>

<file path=ppt/tags/tag142.xml><?xml version="1.0" encoding="utf-8"?>
<p:tagLst xmlns:a="http://schemas.openxmlformats.org/drawingml/2006/main" xmlns:r="http://schemas.openxmlformats.org/officeDocument/2006/relationships" xmlns:p="http://schemas.openxmlformats.org/presentationml/2006/main">
  <p:tag name="SYNOPSYS:CONSTMT" val="1"/>
</p:tagLst>
</file>

<file path=ppt/tags/tag143.xml><?xml version="1.0" encoding="utf-8"?>
<p:tagLst xmlns:a="http://schemas.openxmlformats.org/drawingml/2006/main" xmlns:r="http://schemas.openxmlformats.org/officeDocument/2006/relationships" xmlns:p="http://schemas.openxmlformats.org/presentationml/2006/main">
  <p:tag name="SYNOPSYS:CONSTMT" val="1"/>
</p:tagLst>
</file>

<file path=ppt/tags/tag144.xml><?xml version="1.0" encoding="utf-8"?>
<p:tagLst xmlns:a="http://schemas.openxmlformats.org/drawingml/2006/main" xmlns:r="http://schemas.openxmlformats.org/officeDocument/2006/relationships" xmlns:p="http://schemas.openxmlformats.org/presentationml/2006/main">
  <p:tag name="SYNOPSYS:CONSTMT" val="1"/>
</p:tagLst>
</file>

<file path=ppt/tags/tag145.xml><?xml version="1.0" encoding="utf-8"?>
<p:tagLst xmlns:a="http://schemas.openxmlformats.org/drawingml/2006/main" xmlns:r="http://schemas.openxmlformats.org/officeDocument/2006/relationships" xmlns:p="http://schemas.openxmlformats.org/presentationml/2006/main">
  <p:tag name="SYNOPSYS:CONSTMT" val="1"/>
</p:tagLst>
</file>

<file path=ppt/tags/tag146.xml><?xml version="1.0" encoding="utf-8"?>
<p:tagLst xmlns:a="http://schemas.openxmlformats.org/drawingml/2006/main" xmlns:r="http://schemas.openxmlformats.org/officeDocument/2006/relationships" xmlns:p="http://schemas.openxmlformats.org/presentationml/2006/main">
  <p:tag name="SYNOPSYS:CONSTMT" val="1"/>
</p:tagLst>
</file>

<file path=ppt/tags/tag147.xml><?xml version="1.0" encoding="utf-8"?>
<p:tagLst xmlns:a="http://schemas.openxmlformats.org/drawingml/2006/main" xmlns:r="http://schemas.openxmlformats.org/officeDocument/2006/relationships" xmlns:p="http://schemas.openxmlformats.org/presentationml/2006/main">
  <p:tag name="SYNOPSYS:CONSTMT" val="1"/>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466.067"/>
  <p:tag name="ORIGINALWIDTH" val="4291.713"/>
  <p:tag name="LATEXADDIN" val="\documentclass{article}&#10;\usepackage{amsmath,amsfonts}&#10;\usepackage{siunitx}&#10;\usepackage{caption} &#10;\captionsetup[table]{skip=10pt}&#10;\pagestyle{empty}&#10;&#10;\newcommand{\dx}{\,\mathrm{d}x}&#10;\newcommand{\dt}{\,\mathrm{d}t}&#10;\begin{document}&#10;&#10;\noindent The error function, denoted by $\text{erf}(\cdot)$ is a non-elementary function utilized by the cumulative distribution function of the normal distribution given by&#10;&#10;\begin{equation*}&#10;\Phi = \frac{1}{2}\left[ 1+ \text{erf}\left( \frac{x-\mu}{\sigma\sqrt{2}}  \right)  \right]&#10;\end{equation*}&#10;&#10;\begin{equation*}&#10;\text{erf}(x) = \frac{2}{\sqrt{\pi}}\int_0^xe^{-t^2}\dt&#10;\end{equation*}&#10;&#10;\noindent The integrals up to third order are given by&#10;&#10;\begin{eqnarray*}&#10;\int\text{erf}(x)\dx       &amp;=&amp; x\,\text{erf}(x)    + \frac{1}{\sqrt{\pi}}e^{-x^2} \\&#10;\int\text{erf}^2(x)\dx  &amp;=&amp; x\,\text{erf}^2(x)  + \frac{2}{\sqrt{\pi}}e^{-x^2}\text{erf}(x)  - \sqrt{\frac{2}{\pi}}\text{erf}\left(\sqrt{2}x\right)\\&#10;\int\text{erf}^3(x)\dx  &amp;=&amp; x\,\text{erf}^3(x)  + \frac{3}{\sqrt{\pi}}e^{-x^2}\text{erf}^2(x)  - 12\sqrt{\frac{2}{\pi}}T\left(2x,\frac{1}{\sqrt{2}}\right)+3\sqrt{\frac{2}{\pi}}\nonumber&#10;\end{eqnarray*}&#10;&#10;\noindent where $T$ is Owen's T function (named after statistician Donald Bruce Owen) defined by&#10;&#10;\begin{equation*}&#10;T(h,a) = \frac{1}{2\pi}\int_0^a\frac{e^{-\frac{1}{2}h^2(1+x^2)}}{1+x^2}\dx, (-\infty&lt;h,a&lt;+\infty).&#10;\end{equation*}&#10;&#10;&#10;\end{document}"/>
  <p:tag name="IGUANATEXSIZE" val="20"/>
  <p:tag name="IGUANATEXCURSOR" val="1222"/>
  <p:tag name="TRANSPARENCY" val="True"/>
  <p:tag name="FILENAME" val=""/>
  <p:tag name="LATEXENGINEID" val="0"/>
  <p:tag name="TEMPFOLDER" val="c:\Temp\"/>
  <p:tag name="LATEXFORMHEIGHT" val="672"/>
  <p:tag name="LATEXFORMWIDTH" val="861.75"/>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4839.145"/>
  <p:tag name="LATEXADDIN" val="\documentclass{article}&#10;\usepackage{amsmath,amsfonts}&#10;\usepackage{siunitx}&#10;\usepackage{caption} &#10;\captionsetup[table]{skip=10pt}&#10;\pagestyle{empty}&#10;&#10;\newcommand{\dx}{\,\mathrm{d}x}&#10;\newcommand{\dt}{\,\mathrm{d}t}&#10;\begin{document}&#10;&#10;\noindent While integrals of the error function of fourth order and beyond do not have a standard closed form solution, a clear pattern emerges when the error function integrals are instead redefined in the following way.&#10;&#10;\begin{eqnarray*}&#10;\int\text{erf}(x)\dx    &amp;=&amp; x\,\text{erf}(x)    + \frac{1}{\sqrt{\pi}}e^{-x^2}  \\&#10;\int\text{erf}^2(x)\dx  &amp;=&amp; x\,\text{erf}^2(x)  + \frac{2}{\sqrt{\pi}}e^{-x^2}\text{erf}(x)  - \frac{4}{\pi}\int e^{-2x^2}\dx\\&#10;\int\text{erf}^3(x)\dx  &amp;=&amp; x\,\text{erf}^3(x)  + \frac{3}{\sqrt{\pi}}e^{-x^2}\text{erf}^2(x)  - \frac{12}{\pi}\int e^{-2x^2}\text{erf}(x)\dx\\&#10;\int\text{erf}^4(x)\dx  &amp;=&amp; x\,\text{erf}^4(x)  + \frac{4}{\sqrt{\pi}}e^{-x^2}\text{erf}^3(x)  - \frac{24}{\pi}\int e^{-2x^2}\text{erf}^2(x)\dx\\&#10;\int\text{erf}^{\,k}(x)\dx  &amp;=&amp; x\,\text{erf}^{\,k}(x)  + \frac{k}{\sqrt{\pi}}e^{-x^2}\text{erf}^{\,k-1}(x) - \frac{2k(k-1)}{\pi}\int e^{-2x^2}\text{erf}^{\,k-2}(x)\dx , k\in\mathbb{N}\nonumber&#10;\end{eqnarray*}&#10;&#10;\noindent Define a function $S_t(x)$ as follows:&#10;&#10;\begin{equation*}&#10;S_t(x) = \int e^{-2x^2}\text{erf}^{\,t}(x)\dx&#10;\end{equation*}&#10;&#10;\noindent Now integrals of the error function of any positive integer order can be universally defined in closed form in terms of $S_t(x)$ by&#10;&#10;\begin{equation*}&#10;\int\text{erf}^{\,k}(x)\dx = x\,\text{erf}^{\,k}(x)  + \frac{k}{\sqrt{\pi}}e^{-x^2}\text{erf}^{\,k-1}(x)  - \frac{2k(k-1)}{\pi}S_{k-2}(x),\,\, k\in\mathbb{N}\\\\&#10;\end{equation*}&#10;&#10;\end{document}"/>
  <p:tag name="IGUANATEXSIZE" val="20"/>
  <p:tag name="IGUANATEXCURSOR" val="1651"/>
  <p:tag name="TRANSPARENCY" val="True"/>
  <p:tag name="FILENAME" val=""/>
  <p:tag name="LATEXENGINEID" val="0"/>
  <p:tag name="TEMPFOLDER" val="c:\Temp\"/>
  <p:tag name="LATEXFORMHEIGHT" val="672"/>
  <p:tag name="LATEXFORMWIDTH" val="861.7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4.237"/>
  <p:tag name="LATEXADDIN" val="\documentclass{article}&#10;\usepackage{amsmath}&#10;\pagestyle{empty}&#10;\begin{document}&#10;&#10;$$\mathbf{x}_i$$&#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45.1818"/>
  <p:tag name="LATEXADDIN" val="\documentclass{article}&#10;\usepackage{amsmath}&#10;\pagestyle{empty}&#10;\begin{document}&#10;&#10;$$\text{F}(\mathbf{x_i})=y_i$$&#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827.1466"/>
  <p:tag name="LATEXADDIN" val="\documentclass{article}&#10;\usepackage{amsmath}&#10;\pagestyle{empty}&#10;\begin{document}&#10;&#10;$$\text{G}(\mathbf{x_i})=\tilde{y_i}\approx y_i$$&#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503.937"/>
  <p:tag name="ORIGINALWIDTH" val="1167.604"/>
  <p:tag name="LATEXADDIN" val="\documentclass{article}&#10;\usepackage{amsmath,amssymb}&#10;\usepackage{color}&#10;\pagestyle{empty}&#10;\begin{document}&#10;&#10;\begin{eqnarray*}&#10;\mathbb{E}[\mathbf{y}^r]&amp;=&amp;\text{{\color{red}\textbf{?}}}\\&#10;\mathbb{E}[(\mathbf{y}-\mathbb{E}[\mathbf{y}])^r]&amp;=&amp;\text{{\color{red}\textbf{?}}}\\&#10;\Phi_{\mathbf{X}}^{-1}(q)&amp;=&amp;\text{{\color{red}\textbf{?}}}\\&#10;\end{eqnarray*}&#10;&#10;\end{document}"/>
  <p:tag name="IGUANATEXSIZE" val="20"/>
  <p:tag name="IGUANATEXCURSOR" val="23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499.063"/>
  <p:tag name="LATEXADDIN" val="\documentclass{article}&#10;\usepackage{amsmath}&#10;\pagestyle{empty}&#10;\begin{document}&#10;&#10;Given $X\sim\text{N}_p(\mathbf{0},\text{I})$ and G :&#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SYNOPSYS:CONSTMT" val="1"/>
</p:tagLst>
</file>

<file path=ppt/tags/tag58.xml><?xml version="1.0" encoding="utf-8"?>
<p:tagLst xmlns:a="http://schemas.openxmlformats.org/drawingml/2006/main" xmlns:r="http://schemas.openxmlformats.org/officeDocument/2006/relationships" xmlns:p="http://schemas.openxmlformats.org/presentationml/2006/main">
  <p:tag name="SYNOPSYS:CONSTMT" val="2"/>
</p:tagLst>
</file>

<file path=ppt/tags/tag59.xml><?xml version="1.0" encoding="utf-8"?>
<p:tagLst xmlns:a="http://schemas.openxmlformats.org/drawingml/2006/main" xmlns:r="http://schemas.openxmlformats.org/officeDocument/2006/relationships" xmlns:p="http://schemas.openxmlformats.org/presentationml/2006/main">
  <p:tag name="SYNOPSYS:CONSTMT" val="2"/>
</p:tagLst>
</file>

<file path=ppt/tags/tag6.xml><?xml version="1.0" encoding="utf-8"?>
<p:tagLst xmlns:a="http://schemas.openxmlformats.org/drawingml/2006/main" xmlns:r="http://schemas.openxmlformats.org/officeDocument/2006/relationships" xmlns:p="http://schemas.openxmlformats.org/presentationml/2006/main">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63.105"/>
  <p:tag name="ORIGINALWIDTH" val="4694.413"/>
  <p:tag name="LATEXADDIN" val="\documentclass{article}&#10;\usepackage{geometry}&#10;\geometry{legalpaper, landscape, margin=2in}&#10;\usepackage{amsmath,bm}&#10;\pagestyle{empty}&#10;\begin{document}&#10;&#10;\newcommand{\matr}[1]{\bm{#1}}&#10;&#10;\textbf{Hyperspheric Uniform Sampling Steps:}&#10;\begin{enumerate}&#10;\item Draw $N$ joint standard normal random vectors each of length $d$, call each vector $\matr{x}_i$&#10;\item For each vector $\matr{x}_i$, let $s_i$ be the square of its distance from the origin&#10;\item Draw $N$ uniform random variables on $(0,1)$, call values $u_i$&#10;\item Hyperspheric uniform samples $\matr{Z}$ are given by $\matr{z}_i=\matr{x}_iu_i^{\frac{1}{d}}/\sqrt{s_i}$&#10;\end{enumerate}&#10;&#10;\end{document}"/>
  <p:tag name="IGUANATEXSIZE" val="20"/>
  <p:tag name="IGUANATEXCURSOR" val="529"/>
  <p:tag name="TRANSPARENCY" val="True"/>
  <p:tag name="FILENAME" val=""/>
  <p:tag name="LATEXENGINEID" val="0"/>
  <p:tag name="TEMPFOLDER" val="c:\Temp\"/>
  <p:tag name="LATEXFORMHEIGHT" val="567"/>
  <p:tag name="LATEXFORMWIDTH" val="696"/>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4287.964"/>
  <p:tag name="LATEXADDIN" val="\documentclass{article}&#10;\usepackage{amsmath}&#10;\pagestyle{empty}&#10;\begin{document}&#10; &#10;For monotone forms of normal random variables, there is a correspondence between rare samples in the input and rare samples in the output.&#10;\\\\&#10;Specifically, a non-decreasing monotone form $g(x)$ we have that&#10;&#10;$$x \leq x' \Rightarrow g(x) \leq g(x')$$&#10;&#10;while for a non-increasing monotone form $h(x)$ we have that&#10;&#10;$$x \geq x' \Rightarrow h(x) \geq h(x')$$&#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077.99"/>
  <p:tag name="ORIGINALWIDTH" val="4290.964"/>
  <p:tag name="LATEXADDIN" val="\documentclass{article}&#10;\usepackage{amsmath,amsfonts}&#10;\pagestyle{empty}&#10;\begin{document}&#10; &#10;To extend this notion to higher dimension multivariate functions, let $\preceq$ be the element-wise inequality on $\mathbb{R}^n$ ($x \preceq y$ if and only if $x_i \leq y_i \forall i$).&#10;Using this notation, a function $g: \mathbb{R}^n \mapsto \mathbb{R}$ is monotone with respect to this partial ordering if&#10;&#10;$$x \preceq y \Rightarrow f(x) \leq f(y).$$&#10;&#10;Which is equivalent to requiring&#10;$$f(x) \leq f(x + \gamma e_i) \quad \forall x \in \mathbb{R}^n, \gamma \geq 0, \text{  and  }i \in\{1,2,...,n\}, $$&#10;\noindent where $\{e_1,\ldots,e_n\}$ is the standard basis for $\mathbb{R}^n$&#10;\\\\&#10;Under the above conditions, rare samples in the input space correspond to rare samples in the output space &#10;&#10;\end{document}"/>
  <p:tag name="IGUANATEXSIZE" val="20"/>
  <p:tag name="IGUANATEXCURSOR" val="78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550.056"/>
  <p:tag name="ORIGINALWIDTH" val="4289.464"/>
  <p:tag name="LATEXADDIN" val="\documentclass{article}&#10;\usepackage{amsmath}&#10;\pagestyle{empty}&#10;&#10;\newcommand{\norm}[1]{\left\lVert#1\right\rVert}&#10;\begin{document}&#10;&#10;As a special case of a linear response, the nature of the posterior functional probability density given distance of the multivariate normal input can be described exactly.&#10;&#10;Let $Z$ be a sample from an uncorrelated multivariate normal distribution.&#10;&#10;$$Z \sim N(0,I_d)$$&#10;&#10;The sum of squares of the elements of $Z$ are distributed according to the $\chi^2$ distribution.&#10;&#10;$$X = \sum_{i=1}^d Z_i^2 \implies X \sim \chi^2_d$$&#10;&#10;Define the linear map $Y$ of $Z$ with vector $w$ and constant $\mu$ as&#10;&#10;$$Y=Zw+\mu$$&#10;&#10;If a beta-distributed random variable $B$ is defined as&#10;&#10;$$B \sim \beta\left( \frac{d-1}{2},\frac{d-1}{2} \right)$$&#10;&#10;then the marginal distribution $Y$ given a fixed value $x$ for $X$ is given by&#10;&#10;$$(Y|X=x) = x\norm{w}_2\left(B-\frac{1}{2}\right)+\norm{\mu}_2 .$$&#10;&#10;\end{document}"/>
  <p:tag name="IGUANATEXSIZE" val="20"/>
  <p:tag name="IGUANATEXCURSOR" val="83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156.73"/>
  <p:tag name="ORIGINALWIDTH" val="4320.21"/>
  <p:tag name="LATEXADDIN" val="\documentclass{article}&#10;\usepackage{amsmath}&#10;\pagestyle{empty}&#10;&#10;\newcommand{\norm}[1]{\left\lVert#1\right\rVert}&#10;\begin{document}&#10;\noindent In these experiments, 10M samples are drawn from a multivariate normal distributions of dimension $d$, for $d \in [2,3,4,5,50,500]$ and the samples are then multiplied by the simple linear map $I_d$.&#10;&#10;$$Y = ZI_d, Z \sim N(0,I_d)$$&#10;&#10;\noindent From the previous slide, the normalizing factor $m$ was calculated as&#10;&#10;$$m = 2\sqrt{d}F^{-1}_{\chi^2}\left(\frac{1}{2},d\right)$$&#10;&#10;\noindent To the right, the red curves show the probability density functions of $\beta(\frac{d-1}{2},\frac{d-1}{2})$, while the blue histograms of $\hat{B}$ represent empirical samples.&#10;&#10;$$\hat{B}=\frac{Y+m}{2m}$$&#10;&#10;\end{document}"/>
  <p:tag name="IGUANATEXSIZE" val="20"/>
  <p:tag name="IGUANATEXCURSOR" val="743"/>
  <p:tag name="TRANSPARENCY" val="True"/>
  <p:tag name="FILENAME" val=""/>
  <p:tag name="LATEXENGINEID" val="0"/>
  <p:tag name="TEMPFOLDER" val="c:\Temp\"/>
  <p:tag name="LATEXFORMHEIGHT" val="489"/>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4694.413"/>
  <p:tag name="LATEXADDIN" val="\documentclass{article}&#10;\usepackage{geometry}&#10;\geometry{legalpaper, landscape, margin=2in}&#10;\usepackage{amsmath,bm}&#10;\pagestyle{empty}&#10;\begin{document}&#10;&#10;\newcommand{\matr}[1]{\bm{#1}}&#10;&#10;\textbf{In-order Multivariate Gaussian Sampling Steps:}&#10;\begin{enumerate}&#10;\item Draw $N$ joint standard normal random vectors each of length $d$, call each vector $\matr{x}_i$&#10;\item For each vector $\matr{x}_i$, let $s_i$ be the square of its distance from the origin&#10;\item Draw $N$ uniform random variables on $(0,1)$, call values $u_i$&#10;\item Update $t = t - \log(u_i) / (N-i)$ ; with $t=0$ initially &#10;\item In-order Multivariate Gaussian samples $\matr{Z}$ are given by $\matr{z}_i = \matr{x}_i\sqrt{F^{-1}_{\chi^2}(e^t,d)/s_i}$&#10;%}$&#10;\end{enumerate}&#10;&#10;\end{document}"/>
  <p:tag name="IGUANATEXSIZE" val="20"/>
  <p:tag name="IGUANATEXCURSOR" val="461"/>
  <p:tag name="TRANSPARENCY" val="True"/>
  <p:tag name="FILENAME" val=""/>
  <p:tag name="LATEXENGINEID" val="0"/>
  <p:tag name="TEMPFOLDER" val="c:\Temp\"/>
  <p:tag name="LATEXFORMHEIGHT" val="567"/>
  <p:tag name="LATEXFORMWIDTH" val="696"/>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904.762"/>
  <p:tag name="ORIGINALWIDTH" val="4290.964"/>
  <p:tag name="LATEXADDIN" val="\documentclass[fleqn]{article}&#10;\usepackage{amsmath,amssymb}&#10;\pagestyle{empty}&#10;\setlength{\mathindent}{0cm}&#10;\setlength\parindent{0cm}&#10;\begin{document}&#10;&#10;The hyperspherical iso-density contours of the $d$-dimensional standard multivariate Gaussian have radius $r$ given by\\&#10;&#10;$r=\sqrt{F_{\chi^2}^{-1}(P ; d)}$\\&#10;&#10;where $P$ is the probability that a random sample is drawn from the interior of that hypersphere. In terms of In-order Multivariate Sampling, this can be restated as follows\\&#10;&#10;$r=\sqrt{F_{\chi^2}^{-1}(1-n/N ; d)}$\\&#10;&#10;where $N$ is the total sample size of the distribution from which $n$ samples furthest from the origin are collected.\\&#10;&#10;\end{document}"/>
  <p:tag name="IGUANATEXSIZE" val="20"/>
  <p:tag name="IGUANATEXCURSOR" val="184"/>
  <p:tag name="TRANSPARENCY" val="True"/>
  <p:tag name="FILENAME" val=""/>
  <p:tag name="LATEXENGINEID" val="0"/>
  <p:tag name="TEMPFOLDER" val="c:\Temp\"/>
  <p:tag name="LATEXFORMHEIGHT" val="639.75"/>
  <p:tag name="LATEXFORMWIDTH" val="940.5"/>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1.74354"/>
  <p:tag name="LATEXADDIN" val="\documentclass[fleqn]{article}&#10;\usepackage{amsmath,amssymb}&#10;\pagestyle{empty}&#10;\setlength{\mathindent}{0cm}&#10;\setlength\parindent{0cm}&#10;\begin{document}&#10;&#10;$r$&#10;&#10;\end{document}"/>
  <p:tag name="IGUANATEXSIZE" val="20"/>
  <p:tag name="IGUANATEXCURSOR" val="153"/>
  <p:tag name="TRANSPARENCY" val="True"/>
  <p:tag name="FILENAME" val=""/>
  <p:tag name="LATEXENGINEID" val="0"/>
  <p:tag name="TEMPFOLDER" val="c:\Temp\"/>
  <p:tag name="LATEXFORMHEIGHT" val="639.75"/>
  <p:tag name="LATEXFORMWIDTH" val="940.5"/>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653.918"/>
  <p:tag name="ORIGINALWIDTH" val="4290.213"/>
  <p:tag name="LATEXADDIN" val="\documentclass[fleqn]{article}&#10;\usepackage{amsmath,amssymb}&#10;\pagestyle{empty}&#10;\setlength{\mathindent}{0cm}&#10;\setlength\parindent{0cm}&#10;\begin{document}&#10;&#10;{\bf Example 1 : Radius Calculation}\\&#10;For a 6T circuit (each with 7 IRVs) at $5\sigma$, we expect 99.99997\% of samples to be contained with a hypersphere centered at the origin with a radius given by\\\\&#10;$r=\sqrt{F_{\chi^2}^{-1}(\Phi(5) ; 42)} = 10.23268$.\\\\&#10;Python : \verb|math.sqrt(stats.chi2.ppf(stats.norm.cdf(5),42))|\\&#10;R : \verb|sqrt(qchisq(pnorm(5),42))|\\&#10;&#10;{\bf Example 2 : $\sigma$ Calculation}\\&#10;If the closest failure point lies as a distance 10.23268 from the origin in 42 dimensions (the MPP), then the $\sigma$ value associated with the constant joint probability of the hyperspheric surface is given by\\&#10;&#10;$\sigma=\Phi^{-1}(F_{\chi^2}(r^2,d)) = \Phi^{-1}(F_{\chi^2}(10.23268^2,42))=5$.\\&#10;&#10;Python : \verb|stats.norm.ppf(stats.chi2.cdf(10.23268**2,42))|\\&#10;R : \verb|qnorm(pchisq(10.23268^2,42))|\\&#10;&#10;\end{document}"/>
  <p:tag name="IGUANATEXSIZE" val="20"/>
  <p:tag name="IGUANATEXCURSOR" val="150"/>
  <p:tag name="TRANSPARENCY" val="True"/>
  <p:tag name="FILENAME" val=""/>
  <p:tag name="LATEXENGINEID" val="0"/>
  <p:tag name="TEMPFOLDER" val="c:\Temp\"/>
  <p:tag name="LATEXFORMHEIGHT" val="639.75"/>
  <p:tag name="LATEXFORMWIDTH" val="940.5"/>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650.918"/>
  <p:tag name="ORIGINALWIDTH" val="4288.714"/>
  <p:tag name="LATEXADDIN" val="\documentclass{article}&#10;\usepackage{amsmath}&#10;\pagestyle{empty}&#10;&#10;\newcommand{\matr}[1]{\mathbf{#1}}&#10;\begin{document}&#10;&#10;The Cholesky matrix transforms uncorrelated variables into variables whose variances and covariances are given by $\matr{\Sigma}$.&#10;In particular, the Cholesky transformation maps the multivariate standard normal distribution $\matr{X}$ into the multivariate normal distribution with covariance matrix $\matr{\Sigma}$ centered at the origin, denoted $\matr{Y} = N_d(\mathbf{0}, \matr{\Sigma})$.&#10;&#10;\begin{equation*}&#10;\matr{Y}=\matr{L}\matr{X} \label{eq:choleskytrans}&#10;\end{equation*}&#10;&#10;Let $\matr{\Sigma}$ take the following value&#10;&#10;\begin{equation*}&#10;\matr{\Sigma} = \begin{bmatrix}&#10;    3.25 &amp; 3.5 \\&#10;    3.5 &amp; 5 \\&#10;\end{bmatrix}\\&#10;\end{equation*}&#10;&#10;The lower Cholesky matrix $\matr{L}$ is then computed as&#10;&#10;\begin{equation*} \label{eq:choleslyLex}&#10;\matr{L} = \begin{bmatrix}&#10; 1.80277564 &amp; 0 \\&#10; 1.94145069  &amp; 1.10940039\\&#10;\end{bmatrix}\\&#10;\end{equation*}&#10;&#10;Using $\matr{L}$ as a mapping of the input distribution yields a correlated distributions as shown in the figures&#10;&#10;&#10;\end{document}"/>
  <p:tag name="IGUANATEXSIZE" val="20"/>
  <p:tag name="IGUANATEXCURSOR" val="595"/>
  <p:tag name="TRANSPARENCY" val="True"/>
  <p:tag name="FILENAME" val=""/>
  <p:tag name="LATEXENGINEID" val="0"/>
  <p:tag name="TEMPFOLDER" val="c:\Temp\"/>
  <p:tag name="LATEXFORMHEIGHT" val="664.5"/>
  <p:tag name="LATEXFORMWIDTH" val="960.7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83.4646"/>
  <p:tag name="LATEXADDIN" val="\documentclass{article}&#10;\usepackage{amsmath}&#10;\pagestyle{empty}&#10;\begin{document}&#10;&#10;$\kappa=1$&#10;&#10;&#10;\end{document}"/>
  <p:tag name="IGUANATEXSIZE" val="32"/>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87.2141"/>
  <p:tag name="LATEXADDIN" val="\documentclass{article}&#10;\usepackage{amsmath}&#10;\pagestyle{empty}&#10;\begin{document}&#10;&#10;$\kappa=2$&#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87.2141"/>
  <p:tag name="LATEXADDIN" val="\documentclass{article}&#10;\usepackage{amsmath}&#10;\pagestyle{empty}&#10;\begin{document}&#10;&#10;$\kappa=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49.4563"/>
  <p:tag name="LATEXADDIN" val="\documentclass{article}&#10;\usepackage{amsmath}&#10;\pagestyle{empty}&#10;\begin{document}&#10;&#10;$\kappa=1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959.1301"/>
  <p:tag name="LATEXADDIN" val="\documentclass{article}&#10;\usepackage{amsmath}&#10;\pagestyle{empty}&#10;\begin{document}&#10;&#10;$\mu=(\sqrt{2}/2,\sqrt{2}/2)$&#10;&#10;&#10;\end{document}"/>
  <p:tag name="IGUANATEXSIZE" val="32"/>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959.1301"/>
  <p:tag name="LATEXADDIN" val="\documentclass{article}&#10;\usepackage{amsmath}&#10;\pagestyle{empty}&#10;\begin{document}&#10;&#10;$\mu=(\sqrt{2}/2,\sqrt{2}/2)$&#10;&#10;&#10;\end{document}"/>
  <p:tag name="IGUANATEXSIZE" val="32"/>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49.4563"/>
  <p:tag name="LATEXADDIN" val="\documentclass{article}&#10;\usepackage{amsmath}&#10;\pagestyle{empty}&#10;\begin{document}&#10;&#10;$\kappa=1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83.4646"/>
  <p:tag name="LATEXADDIN" val="\documentclass{article}&#10;\usepackage{amsmath}&#10;\pagestyle{empty}&#10;\begin{document}&#10;&#10;$\kappa=1$&#10;&#10;&#10;\end{document}"/>
  <p:tag name="IGUANATEXSIZE" val="32"/>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87.2141"/>
  <p:tag name="LATEXADDIN" val="\documentclass{article}&#10;\usepackage{amsmath}&#10;\pagestyle{empty}&#10;\begin{document}&#10;&#10;$\kappa=2$&#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87.2141"/>
  <p:tag name="LATEXADDIN" val="\documentclass{article}&#10;\usepackage{amsmath}&#10;\pagestyle{empty}&#10;\begin{document}&#10;&#10;$\kappa=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959.1301"/>
  <p:tag name="LATEXADDIN" val="\documentclass{article}&#10;\usepackage{amsmath}&#10;\pagestyle{empty}&#10;\begin{document}&#10;&#10;$\mu=(\sqrt{2}/2,\sqrt{2}/2)$&#10;&#10;&#10;\end{document}"/>
  <p:tag name="IGUANATEXSIZE" val="32"/>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49.4563"/>
  <p:tag name="LATEXADDIN" val="\documentclass{article}&#10;\usepackage{amsmath}&#10;\pagestyle{empty}&#10;\begin{document}&#10;&#10;$\kappa=1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83.4646"/>
  <p:tag name="LATEXADDIN" val="\documentclass{article}&#10;\usepackage{amsmath}&#10;\pagestyle{empty}&#10;\begin{document}&#10;&#10;$\kappa=1$&#10;&#10;&#10;\end{document}"/>
  <p:tag name="IGUANATEXSIZE" val="32"/>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87.2141"/>
  <p:tag name="LATEXADDIN" val="\documentclass{article}&#10;\usepackage{amsmath}&#10;\pagestyle{empty}&#10;\begin{document}&#10;&#10;$\kappa=2$&#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87.2141"/>
  <p:tag name="LATEXADDIN" val="\documentclass{article}&#10;\usepackage{amsmath}&#10;\pagestyle{empty}&#10;\begin{document}&#10;&#10;$\kappa=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644.169"/>
  <p:tag name="ORIGINALWIDTH" val="4694.413"/>
  <p:tag name="LATEXADDIN" val="\documentclass{article}&#10;\usepackage{geometry}&#10;\geometry{legalpaper, landscape, margin=2in}&#10;\usepackage{amsmath,bm}&#10;\pagestyle{empty}&#10;\begin{document}&#10;&#10;\newcommand{\matr}[1]{\bm{#1}}&#10;&#10;\textbf{Hyperspheric Uniform Sampling Steps (Original, d+1 RVs per sample):}&#10;\begin{enumerate}&#10;\item Draw $N$ joint standard normal random vectors each of length $d$, call each vector $\matr{x}_i$&#10;\item For each vector $\matr{x}_i$, let $s_i$ be the square of its distance from the origin&#10;\item \underline{Draw} $N$ uniform random variables on $(0,1)$, call values $u_i$&#10;\item Hyperspheric uniform samples $\matr{Z}$ are given by $\matr{z}_i=\matr{x}_iu_i^{\frac{1}{d}}/\sqrt{s_i}$&#10;\end{enumerate}&#10;&#10;&#10;\vspace{5mm}&#10;&#10;&#10;\textbf{Hyperspheric Uniform Sampling Steps (Revised, d RVs per sample):}&#10;\begin{enumerate}&#10;\item Draw $N$ joint standard normal random vectors each of length $d$, call each vector $\matr{x}_i$&#10;\item For each vector $\matr{x}_i$, let $s_i$ be the square of its distance from the origin&#10;\item \underline{Calculate} $\matr{u}$ by $u_i=\gamma(\frac{d}{2},\frac{s_i}{2}) / \Gamma(\frac{d}{2}) = F_{\chi^2}(s_i,d)$&#10;\item Hyperspheric uniform samples $\matr{Z}$ are given by $\matr{z}_i=\matr{x}_iu_i^{\frac{1}{d}}/\sqrt{s_i}$&#10;\end{enumerate}&#10;&#10;&#10;&#10;\end{document}"/>
  <p:tag name="IGUANATEXSIZE" val="20"/>
  <p:tag name="IGUANATEXCURSOR" val="1126"/>
  <p:tag name="TRANSPARENCY" val="True"/>
  <p:tag name="FILENAME" val=""/>
  <p:tag name="LATEXENGINEID" val="0"/>
  <p:tag name="TEMPFOLDER" val="c:\Temp\"/>
  <p:tag name="LATEXFORMHEIGHT" val="567"/>
  <p:tag name="LATEXFORMWIDTH" val="696"/>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211.848"/>
  <p:tag name="ORIGINALWIDTH" val="5076.866"/>
  <p:tag name="LATEXADDIN" val="\documentclass{article}&#10;\usepackage{geometry}&#10;\geometry{legalpaper, landscape, margin=2in}&#10;\usepackage{amsmath,bm}&#10;\pagestyle{empty}&#10;\begin{document}&#10;&#10;\newcommand{\matr}[1]{\bm{#1}}&#10;&#10;\textbf{In-order Multivariate Gaussian Sampling Steps (Original, d+1 RVs per sample):}&#10;\begin{enumerate}&#10;\item Draw $N$ joint standard normal random vectors each of length $d$, call each vector $\matr{x}_i$&#10;\item For each vector $\matr{x}_i$, let $s_i$ be the square of its distance from the origin&#10;\item \underline{Draw} $N$ uniform random variables on $(0,1)$, call values $u_i$&#10;\item Update $t = t - \log(u_i) / (N-i)$ ; with $t=0$ initially &#10;\item In-order Multivariate Gaussian samples $\matr{Z}$ are given by $\matr{z}_i = \matr{x}_i\sqrt{F^{-1}_{\chi^2}(e^t,d)/s_i}$&#10;%}$&#10;\end{enumerate}&#10;&#10;\vspace{5mm}&#10;&#10;\textbf{In-order Multivariate Gaussian Sampling Steps (Revised, d RVs per sample):}&#10;\begin{enumerate}&#10;\item Draw $N$ joint standard normal random vectors each of length $d$, call each vector $\matr{x}_i$&#10;\item For each vector $\matr{x}_i$, let $s_i$ be the square of its distance from the origin&#10;\item \underline{Calculate} $\matr{u}$ by $u_i=\gamma(\frac{d}{2},\frac{s_i}{2}) / \Gamma(\frac{d}{2}) = F_{\chi^2}(s_i,d)$&#10;\item Update $t = t - \log(u_i) / (N-i)$ ; with $t=0$ initially &#10;\item In-order Multivariate Gaussian samples $\matr{Z}$ are given by $\matr{z}_i = \matr{x}_i\sqrt{F^{-1}_{\chi^2}(e^t,d)/s_i}$&#10;%}$&#10;\end{enumerate}&#10;&#10;\end{document}"/>
  <p:tag name="IGUANATEXSIZE" val="20"/>
  <p:tag name="IGUANATEXCURSOR" val="638"/>
  <p:tag name="TRANSPARENCY" val="True"/>
  <p:tag name="FILENAME" val=""/>
  <p:tag name="LATEXENGINEID" val="0"/>
  <p:tag name="TEMPFOLDER" val="c:\Temp\"/>
  <p:tag name="LATEXFORMHEIGHT" val="567"/>
  <p:tag name="LATEXFORMWIDTH" val="696"/>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4.237"/>
  <p:tag name="LATEXADDIN" val="\documentclass{article}&#10;\usepackage{amsmath}&#10;\pagestyle{empty}&#10;\begin{document}&#10;&#10;$$\mathbf{x}_i$$&#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45.1818"/>
  <p:tag name="LATEXADDIN" val="\documentclass{article}&#10;\usepackage{amsmath}&#10;\pagestyle{empty}&#10;\begin{document}&#10;&#10;$$\text{F}(\mathbf{x_i})=y_i$$&#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827.1466"/>
  <p:tag name="LATEXADDIN" val="\documentclass{article}&#10;\usepackage{amsmath}&#10;\pagestyle{empty}&#10;\begin{document}&#10;&#10;$$\text{G}(\mathbf{x_i})=\tilde{y_i}\approx y_i$$&#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503.937"/>
  <p:tag name="ORIGINALWIDTH" val="1167.604"/>
  <p:tag name="LATEXADDIN" val="\documentclass{article}&#10;\usepackage{amsmath,amssymb}&#10;\usepackage{color}&#10;\pagestyle{empty}&#10;\begin{document}&#10;&#10;\begin{eqnarray*}&#10;\mathbb{E}[\mathbf{y}^r]&amp;=&amp;\text{{\color{red}\textbf{?}}}\\&#10;\mathbb{E}[(\mathbf{y}-\mathbb{E}[\mathbf{y}])^r]&amp;=&amp;\text{{\color{red}\textbf{?}}}\\&#10;\Phi_{\mathbf{X}}^{-1}(q)&amp;=&amp;\text{{\color{red}\textbf{?}}}\\&#10;\end{eqnarray*}&#10;&#10;\end{document}"/>
  <p:tag name="IGUANATEXSIZE" val="20"/>
  <p:tag name="IGUANATEXCURSOR" val="23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499.063"/>
  <p:tag name="LATEXADDIN" val="\documentclass{article}&#10;\usepackage{amsmath}&#10;\pagestyle{empty}&#10;\begin{document}&#10;&#10;Given $X\sim\text{N}_p(\mathbf{0},\text{I})$ and G :&#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064.867"/>
  <p:tag name="LATEXADDIN" val="\documentclass{article}&#10;\usepackage{amsmath,amssymb}&#10;\pagestyle{empty}&#10;\begin{document}&#10;&#10;$y=a+\mathbf{bx}+\mathbf{x^\intercal Cx}$&#10;&#10;\end{document}"/>
  <p:tag name="IGUANATEXSIZE" val="20"/>
  <p:tag name="IGUANATEXCURSOR" val="130"/>
  <p:tag name="TRANSPARENCY" val="True"/>
  <p:tag name="FILENAME" val=""/>
  <p:tag name="LATEXENGINEID" val="0"/>
  <p:tag name="TEMPFOLDER" val="c:\Temp\"/>
  <p:tag name="LATEXFORMHEIGHT" val="586.5"/>
  <p:tag name="LATEXFORMWIDTH" val="770.25"/>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595.4256"/>
  <p:tag name="LATEXADDIN" val="\documentclass{article}&#10;\usepackage{amsmath,amssymb}&#10;\pagestyle{empty}&#10;\begin{document}&#10;&#10;$y=a+\mathbf{bx}$&#10;&#10;\end{document}"/>
  <p:tag name="IGUANATEXSIZE" val="20"/>
  <p:tag name="IGUANATEXCURSOR" val="105"/>
  <p:tag name="TRANSPARENCY" val="True"/>
  <p:tag name="FILENAME" val=""/>
  <p:tag name="LATEXENGINEID" val="0"/>
  <p:tag name="TEMPFOLDER" val="c:\Temp\"/>
  <p:tag name="LATEXFORMHEIGHT" val="586.5"/>
  <p:tag name="LATEXFORMWIDTH" val="770.25"/>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831.6461"/>
  <p:tag name="LATEXADDIN" val="\documentclass{article}&#10;\usepackage{amsmath,amssymb}&#10;\pagestyle{empty}&#10;\begin{document}&#10;&#10;$a+\mathbf{bx}+\mathbf{x^\intercal Cx}$&#10;&#10;\end{document}"/>
  <p:tag name="IGUANATEXSIZE" val="20"/>
  <p:tag name="IGUANATEXCURSOR" val="90"/>
  <p:tag name="TRANSPARENCY" val="True"/>
  <p:tag name="FILENAME" val=""/>
  <p:tag name="LATEXENGINEID" val="0"/>
  <p:tag name="TEMPFOLDER" val="c:\Temp\"/>
  <p:tag name="LATEXFORMHEIGHT" val="586.5"/>
  <p:tag name="LATEXFORMWIDTH" val="770.25"/>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232.4709"/>
  <p:tag name="LATEXADDIN" val="\documentclass{article}&#10;\usepackage{amsmath,amssymb}&#10;\pagestyle{empty}&#10;\begin{document}&#10;&#10;$\mathbf{X}, \mathbf{y}$&#10;&#10;\end{document}"/>
  <p:tag name="IGUANATEXSIZE" val="20"/>
  <p:tag name="IGUANATEXCURSOR" val="102"/>
  <p:tag name="TRANSPARENCY" val="True"/>
  <p:tag name="FILENAME" val=""/>
  <p:tag name="LATEXENGINEID" val="0"/>
  <p:tag name="TEMPFOLDER" val="c:\Temp\"/>
  <p:tag name="LATEXFORMHEIGHT" val="586.5"/>
  <p:tag name="LATEXFORMWIDTH" val="770.25"/>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310.086"/>
  <p:tag name="LATEXADDIN" val="\documentclass{article}&#10;\usepackage{amsmath,amssymb}&#10;\pagestyle{empty}&#10;\begin{document}&#10;&#10;$$N(\mu,\sigma)+\sum_{i=1}^nc_i\chi^2(1,\lambda_i)$$&#10;&#10;\end{document}"/>
  <p:tag name="IGUANATEXSIZE" val="20"/>
  <p:tag name="IGUANATEXCURSOR" val="141"/>
  <p:tag name="TRANSPARENCY" val="True"/>
  <p:tag name="FILENAME" val=""/>
  <p:tag name="LATEXENGINEID" val="0"/>
  <p:tag name="TEMPFOLDER" val="c:\Temp\"/>
  <p:tag name="LATEXFORMHEIGHT" val="586.5"/>
  <p:tag name="LATEXFORMWIDTH" val="770.25"/>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582.302"/>
  <p:tag name="LATEXADDIN" val="\documentclass{article}&#10;\usepackage{amsmath,amssymb}&#10;\pagestyle{empty}&#10;\begin{document}&#10;&#10;$$\mu'_n = \operatorname{E} \left[X^n\right] = \int_{-\infty}^\infty x^n\,\mathrm{d}F(x)$$&#10;&#10;\end{document}"/>
  <p:tag name="IGUANATEXSIZE" val="20"/>
  <p:tag name="IGUANATEXCURSOR" val="179"/>
  <p:tag name="TRANSPARENCY" val="True"/>
  <p:tag name="FILENAME" val=""/>
  <p:tag name="LATEXENGINEID" val="0"/>
  <p:tag name="TEMPFOLDER" val="c:\Temp\"/>
  <p:tag name="LATEXFORMHEIGHT" val="586.5"/>
  <p:tag name="LATEXFORMWIDTH" val="770.25"/>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509.936"/>
  <p:tag name="LATEXADDIN" val="\documentclass{article}&#10;\usepackage{amsmath,amssymb}&#10;\pagestyle{empty}&#10;\begin{document}&#10;&#10;$$\mu_n = \operatorname{E} \left[ ( X - \operatorname{E}[X] )^n \right]  = \int_{-\infty}^{+\infty} (x - \mu)^n f(x)\,\mathrm{d} x$$&#10;&#10;\end{document}"/>
  <p:tag name="IGUANATEXSIZE" val="20"/>
  <p:tag name="IGUANATEXCURSOR" val="219"/>
  <p:tag name="TRANSPARENCY" val="True"/>
  <p:tag name="FILENAME" val=""/>
  <p:tag name="LATEXENGINEID" val="0"/>
  <p:tag name="TEMPFOLDER" val="c:\Temp\"/>
  <p:tag name="LATEXFORMHEIGHT" val="586.5"/>
  <p:tag name="LATEXFORMWIDTH" val="770.25"/>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1751.781"/>
  <p:tag name="LATEXADDIN" val="\documentclass{article}&#10;\usepackage{amsmath,amssymb}&#10;\pagestyle{empty}&#10;\begin{document}&#10;&#10;$$\kappa_{n} = K^{(n)}(0), K(t)=\log\operatorname{E}\left[e^{tX}\right]$$&#10;&#10;\end{document}"/>
  <p:tag name="IGUANATEXSIZE" val="20"/>
  <p:tag name="IGUANATEXCURSOR" val="160"/>
  <p:tag name="TRANSPARENCY" val="True"/>
  <p:tag name="FILENAME" val=""/>
  <p:tag name="LATEXENGINEID" val="0"/>
  <p:tag name="TEMPFOLDER" val="c:\Temp\"/>
  <p:tag name="LATEXFORMHEIGHT" val="586.5"/>
  <p:tag name="LATEXFORMWIDTH" val="770.25"/>
  <p:tag name="LATEXFORMWRAP" val="True"/>
  <p:tag name="BITMAPVECTOR" val="0"/>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8AC43C"/>
      </a:accent3>
      <a:accent4>
        <a:srgbClr val="D92B21"/>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custClrLst>
    <a:custClr name="Light Purple">
      <a:srgbClr val="8446AD"/>
    </a:custClr>
    <a:custClr name="Midnight Blue">
      <a:srgbClr val="244289"/>
    </a:custClr>
    <a:custClr name="Teal">
      <a:srgbClr val="00AAB8"/>
    </a:custClr>
    <a:custClr name="Blue">
      <a:srgbClr val="469ECB"/>
    </a:custClr>
    <a:custClr name="Yellow">
      <a:srgbClr val="FFB718"/>
    </a:custClr>
    <a:custClr name="Aquamarine">
      <a:srgbClr val="00E6BA"/>
    </a:custClr>
  </a:custClrLst>
  <a:extLst>
    <a:ext uri="{05A4C25C-085E-4340-85A3-A5531E510DB2}">
      <thm15:themeFamily xmlns:thm15="http://schemas.microsoft.com/office/thememl/2012/main" name="Synopsys_PPT_Template_White_2019.potx" id="{76324BE8-B109-4463-86B1-C3BEC7933C65}" vid="{B2E94C4D-E737-41F2-8190-F6F181A89A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88BC64E748C74A8C92428E35CFCC8B" ma:contentTypeVersion="0" ma:contentTypeDescription="Create a new document." ma:contentTypeScope="" ma:versionID="b0a32f7b9b671e794fe29ba766b97b41">
  <xsd:schema xmlns:xsd="http://www.w3.org/2001/XMLSchema" xmlns:xs="http://www.w3.org/2001/XMLSchema" xmlns:p="http://schemas.microsoft.com/office/2006/metadata/properties" targetNamespace="http://schemas.microsoft.com/office/2006/metadata/properties" ma:root="true" ma:fieldsID="47a07282532221978013ef9a64029e7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A7F9DE-09C7-4422-86EF-BBF8975B53C9}">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732D70AA-0B5A-4D24-8209-2E561CCF0F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DC8B6270-9264-44C0-B2A5-ED06FA9803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Synopsys_PPT_Template_White_2019</Template>
  <TotalTime>261614</TotalTime>
  <Words>5355</Words>
  <Application>Microsoft Office PowerPoint</Application>
  <PresentationFormat>Widescreen</PresentationFormat>
  <Paragraphs>798</Paragraphs>
  <Slides>103</Slides>
  <Notes>9</Notes>
  <HiddenSlides>22</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09" baseType="lpstr">
      <vt:lpstr>Arial</vt:lpstr>
      <vt:lpstr>Calibri</vt:lpstr>
      <vt:lpstr>Cambria Math</vt:lpstr>
      <vt:lpstr>Symbol</vt:lpstr>
      <vt:lpstr>Synopsys_2019</vt:lpstr>
      <vt:lpstr>Equation</vt:lpstr>
      <vt:lpstr>Rare Events in Monte Carlo Methods with Applications to Circuit Simulation</vt:lpstr>
      <vt:lpstr>What are "rare events" in Monte Carlo simulation?</vt:lpstr>
      <vt:lpstr>Problem #1 : How to investigate rare Monte Carlo events given a limited simulation budget? </vt:lpstr>
      <vt:lpstr>Problem #2 : How to model and characterize quadratic forms of multivariate standard normal random variables? </vt:lpstr>
      <vt:lpstr>Problem #3 : How to calculate mean, standard deviation, skewness, and kurtosis efficiently from quantile information?</vt:lpstr>
      <vt:lpstr>Outline</vt:lpstr>
      <vt:lpstr>Topic #1 : Alternative Monte Carlo Sampling Methods</vt:lpstr>
      <vt:lpstr>Sampling</vt:lpstr>
      <vt:lpstr>Simple Random Sampling (SRS) w/ sigma = 1 or &gt;1</vt:lpstr>
      <vt:lpstr>Uniform Random Sampling (1/2)</vt:lpstr>
      <vt:lpstr>Uniform Random Sampling (2/2)</vt:lpstr>
      <vt:lpstr>Hyperspheric Uniform Random Sampling</vt:lpstr>
      <vt:lpstr>Drawing Hypherspheric Uniform Samples</vt:lpstr>
      <vt:lpstr>Motivation for Rare Sample Simulation : 1D</vt:lpstr>
      <vt:lpstr>Motivation for Rare Sample Simulation : Higher Dimensions</vt:lpstr>
      <vt:lpstr>Monotonic Special Case : Linear Response (1/2)</vt:lpstr>
      <vt:lpstr>Monotonic Special Case : Linear Response (2/2)</vt:lpstr>
      <vt:lpstr>Drawing Distribution Tails with Rejection Sampling</vt:lpstr>
      <vt:lpstr>PowerPoint Presentation</vt:lpstr>
      <vt:lpstr>Rejection Sampling Pitfall / New Method Proposal</vt:lpstr>
      <vt:lpstr>Simple Random Sampling vs. In-Order Multivariate Sampling : 1D</vt:lpstr>
      <vt:lpstr>Simple Random Sampling vs. In-Order Multivariate Sampling : 2D</vt:lpstr>
      <vt:lpstr>Simple Random Sampling vs. In-Order Multivariate Sampling : 3D</vt:lpstr>
      <vt:lpstr>In-order Multivariate Sampling : Increasing Distribution Size 2D Examples</vt:lpstr>
      <vt:lpstr>Drawing In-order Multivariate Gaussian Samples</vt:lpstr>
      <vt:lpstr>Rare Monte Carlo Case Selection Approaches</vt:lpstr>
      <vt:lpstr>Relationship between probability density and hypersphere radius</vt:lpstr>
      <vt:lpstr>Reliability Analysis : Example Calculations</vt:lpstr>
      <vt:lpstr>Sampling Method Extensions</vt:lpstr>
      <vt:lpstr>Sampling with Correlated Variables</vt:lpstr>
      <vt:lpstr>Directional Sampling : von Mises-Fisher Distribution (vMF)</vt:lpstr>
      <vt:lpstr>Directional Sampling: 2D Example on Unit Circle</vt:lpstr>
      <vt:lpstr>Uniform Radial Density + vMF</vt:lpstr>
      <vt:lpstr>Directional In-order Sampling (IMS + vMF)</vt:lpstr>
      <vt:lpstr>Custom Mixture Distribution Sampling</vt:lpstr>
      <vt:lpstr>Mixture Distribution Examples 1/3</vt:lpstr>
      <vt:lpstr>Mixture Distribution Examples 2/3</vt:lpstr>
      <vt:lpstr>Mixture Distribution Examples 3/3</vt:lpstr>
      <vt:lpstr>Hyperspheric Uniform Sampling Extension: A Reduction in Required RVs per Sample</vt:lpstr>
      <vt:lpstr>In-order Multivariate Gaussian Sampling Extension: A Reduction in Required RVs per Sample</vt:lpstr>
      <vt:lpstr>Summary : Alternative Sampling Methods</vt:lpstr>
      <vt:lpstr>Topic #2 : Modeling and Characterization of Quadratic Forms</vt:lpstr>
      <vt:lpstr>Use of Surrogates in Monte Carlo Simulation</vt:lpstr>
      <vt:lpstr>Mathematical Surrogate Models</vt:lpstr>
      <vt:lpstr>Quadratic Modeling and Characterization Dependencies</vt:lpstr>
      <vt:lpstr>Multivariate Data Modeling with Legendre Polynomials</vt:lpstr>
      <vt:lpstr>Quadratic Forms in Normal Variables</vt:lpstr>
      <vt:lpstr>Example : Booth Function Definition</vt:lpstr>
      <vt:lpstr>Sample Distribution / Moments</vt:lpstr>
      <vt:lpstr>Example : Booth Function : Analytic Distribution</vt:lpstr>
      <vt:lpstr>Analytic Raw Moment Calculation</vt:lpstr>
      <vt:lpstr>Analytic Central Moment Calculation</vt:lpstr>
      <vt:lpstr>Analytic Quantiles (1/2)</vt:lpstr>
      <vt:lpstr>Analytic Quantiles (2/2)</vt:lpstr>
      <vt:lpstr>Example : Univariate Linear</vt:lpstr>
      <vt:lpstr>Quadratic     Example : Univariate Quadratic</vt:lpstr>
      <vt:lpstr>Example : Multivariate Exponential and Quadratic</vt:lpstr>
      <vt:lpstr>Summary : Modeling and Characterization of Quadratic Forms</vt:lpstr>
      <vt:lpstr>Topic #3 : Moment Calculation from Quantile Information</vt:lpstr>
      <vt:lpstr>Moment Calculation Given Sample Data</vt:lpstr>
      <vt:lpstr>Moment Calculation Given Quantile Information</vt:lpstr>
      <vt:lpstr>Piecewise Normal Assumption</vt:lpstr>
      <vt:lpstr>Moment Calculation via Analytic Integration of CDF</vt:lpstr>
      <vt:lpstr>Moment Calculation : From the general form to the non-negative sample case</vt:lpstr>
      <vt:lpstr>Moment Calculation : Raw Moments  +  Mean, Standard Deviation, Skewness, and Kurtosis</vt:lpstr>
      <vt:lpstr>Examples : Standard Normal / Log Normal</vt:lpstr>
      <vt:lpstr>Experiment Setup for Distribution of Moments across Trials</vt:lpstr>
      <vt:lpstr>Sample vs. Quantile Based Moment Calculation (1/2)</vt:lpstr>
      <vt:lpstr>Sample vs. Quantile Based Moment Calculation (2/2)</vt:lpstr>
      <vt:lpstr>Summary : Moment Calculation from Quantile Information</vt:lpstr>
      <vt:lpstr>Circuit Applications</vt:lpstr>
      <vt:lpstr>In-Order Multivariate Sampling: Monotonicity Verification</vt:lpstr>
      <vt:lpstr>In-Order Multivariate Sampling: Probabilistic Verification</vt:lpstr>
      <vt:lpstr>Quadratic Forms : Circuit Verification</vt:lpstr>
      <vt:lpstr>Sample vs. Quantile Moment Calculations</vt:lpstr>
      <vt:lpstr>Moment Computation from Quantile Information: Circuit Verification</vt:lpstr>
      <vt:lpstr>Conclusions</vt:lpstr>
      <vt:lpstr>Thesis Contributions</vt:lpstr>
      <vt:lpstr>Industrial Application of Thesis Contributions</vt:lpstr>
      <vt:lpstr>Possible Future Work</vt:lpstr>
      <vt:lpstr>PowerPoint Presentation</vt:lpstr>
      <vt:lpstr>Statistical Background</vt:lpstr>
      <vt:lpstr>Probability Density Function (PDF)</vt:lpstr>
      <vt:lpstr>Area under the PDF</vt:lpstr>
      <vt:lpstr>Cumulative Distribution Function (CDF)</vt:lpstr>
      <vt:lpstr>Statistical Measures</vt:lpstr>
      <vt:lpstr>Statistical Measures (Standard Normal Distribution)</vt:lpstr>
      <vt:lpstr>Statistical Measures (log-Normal Distribution)</vt:lpstr>
      <vt:lpstr>Transformations on the Cumulative Distribution Function</vt:lpstr>
      <vt:lpstr>Comparing Distributions</vt:lpstr>
      <vt:lpstr>Density and Q-Q Plots for Typical Distributions</vt:lpstr>
      <vt:lpstr>Sampling</vt:lpstr>
      <vt:lpstr>Displaying Monte Carlo Results</vt:lpstr>
      <vt:lpstr>Displaying Monte Carlo Results (Continued)</vt:lpstr>
      <vt:lpstr>Additional Q-Q Plot Examples</vt:lpstr>
      <vt:lpstr>Probability and Sigma</vt:lpstr>
      <vt:lpstr>System and Component Reliability</vt:lpstr>
      <vt:lpstr>QQ Plot - Confidence Intervals – 1</vt:lpstr>
      <vt:lpstr>QQ Plot - Confidence Intervals – 2 </vt:lpstr>
      <vt:lpstr>QQ Plot - Confidence Intervals – 3 </vt:lpstr>
      <vt:lpstr>Error function : Definition and Integrals through Third Order</vt:lpstr>
      <vt:lpstr>Error function : Definition and Integrals through Third Order</vt:lpstr>
      <vt:lpstr>Summary : Integral of the Higher Order Error Function</vt:lpstr>
    </vt:vector>
  </TitlesOfParts>
  <Company>Synopsys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LVF characterization and fast MC</dc:title>
  <dc:creator>Kishore Singhal</dc:creator>
  <cp:lastModifiedBy>Todd McKenzie</cp:lastModifiedBy>
  <cp:revision>1245</cp:revision>
  <cp:lastPrinted>2018-07-26T19:54:26Z</cp:lastPrinted>
  <dcterms:created xsi:type="dcterms:W3CDTF">2016-04-11T00:13:37Z</dcterms:created>
  <dcterms:modified xsi:type="dcterms:W3CDTF">2019-07-16T13:53:28Z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0x010100C188BC64E748C74A8C92428E35CFCC8B</vt:lpwstr>
  </property>
  <property fmtid="{D5CDD505-2E9C-101B-9397-08002B2CF9AE}" pid="3" name="IsMyDocuments">
    <vt:bool>true</vt:bool>
  </property>
</Properties>
</file>